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tiff" ContentType="image/tiff"/>
  <Default Extension="vml" ContentType="application/vnd.openxmlformats-officedocument.vmlDrawin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663" r:id="rId2"/>
    <p:sldId id="709" r:id="rId3"/>
    <p:sldId id="866" r:id="rId4"/>
    <p:sldId id="867" r:id="rId5"/>
    <p:sldId id="877" r:id="rId6"/>
    <p:sldId id="878" r:id="rId7"/>
    <p:sldId id="868" r:id="rId8"/>
    <p:sldId id="869" r:id="rId9"/>
    <p:sldId id="640" r:id="rId10"/>
    <p:sldId id="657" r:id="rId11"/>
    <p:sldId id="750" r:id="rId12"/>
    <p:sldId id="751" r:id="rId13"/>
    <p:sldId id="752" r:id="rId14"/>
    <p:sldId id="658" r:id="rId15"/>
    <p:sldId id="760" r:id="rId16"/>
    <p:sldId id="641" r:id="rId17"/>
    <p:sldId id="642" r:id="rId18"/>
    <p:sldId id="753" r:id="rId19"/>
    <p:sldId id="697" r:id="rId20"/>
    <p:sldId id="788" r:id="rId21"/>
    <p:sldId id="744" r:id="rId22"/>
    <p:sldId id="758" r:id="rId23"/>
    <p:sldId id="791" r:id="rId24"/>
    <p:sldId id="790" r:id="rId25"/>
    <p:sldId id="865" r:id="rId26"/>
    <p:sldId id="765" r:id="rId27"/>
    <p:sldId id="854" r:id="rId28"/>
    <p:sldId id="813" r:id="rId29"/>
    <p:sldId id="846" r:id="rId30"/>
    <p:sldId id="847" r:id="rId31"/>
    <p:sldId id="848" r:id="rId32"/>
    <p:sldId id="849" r:id="rId33"/>
    <p:sldId id="852" r:id="rId34"/>
    <p:sldId id="853" r:id="rId35"/>
    <p:sldId id="766" r:id="rId36"/>
    <p:sldId id="817" r:id="rId37"/>
    <p:sldId id="821" r:id="rId38"/>
    <p:sldId id="822" r:id="rId39"/>
    <p:sldId id="829" r:id="rId40"/>
    <p:sldId id="830" r:id="rId41"/>
    <p:sldId id="840" r:id="rId42"/>
    <p:sldId id="816" r:id="rId43"/>
    <p:sldId id="768" r:id="rId44"/>
    <p:sldId id="769" r:id="rId45"/>
    <p:sldId id="774" r:id="rId46"/>
    <p:sldId id="775" r:id="rId47"/>
    <p:sldId id="815" r:id="rId48"/>
    <p:sldId id="777" r:id="rId49"/>
    <p:sldId id="779" r:id="rId50"/>
    <p:sldId id="856" r:id="rId51"/>
    <p:sldId id="879" r:id="rId52"/>
    <p:sldId id="880" r:id="rId53"/>
    <p:sldId id="881" r:id="rId54"/>
    <p:sldId id="882" r:id="rId55"/>
    <p:sldId id="875" r:id="rId56"/>
    <p:sldId id="876" r:id="rId57"/>
    <p:sldId id="793" r:id="rId58"/>
  </p:sldIdLst>
  <p:sldSz cx="9144000" cy="5143500" type="screen16x9"/>
  <p:notesSz cx="9296400" cy="7010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56"/>
    <a:srgbClr val="00C240"/>
    <a:srgbClr val="00C131"/>
    <a:srgbClr val="DA5338"/>
    <a:srgbClr val="A7A7A7"/>
    <a:srgbClr val="000000"/>
    <a:srgbClr val="888888"/>
    <a:srgbClr val="282828"/>
    <a:srgbClr val="132F18"/>
    <a:srgbClr val="1D1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0"/>
    <p:restoredTop sz="91382" autoAdjust="0"/>
  </p:normalViewPr>
  <p:slideViewPr>
    <p:cSldViewPr snapToObjects="1">
      <p:cViewPr>
        <p:scale>
          <a:sx n="125" d="100"/>
          <a:sy n="125" d="100"/>
        </p:scale>
        <p:origin x="-392" y="-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110" Type="http://schemas.microsoft.com/office/2015/10/relationships/revisionInfo" Target="revisionInfo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6476996012904"/>
          <c:y val="0.037392215690067"/>
          <c:w val="0.759576955410461"/>
          <c:h val="0.813844462041129"/>
        </c:manualLayout>
      </c:layout>
      <c:barChart>
        <c:barDir val="col"/>
        <c:grouping val="stacked"/>
        <c:varyColors val="0"/>
        <c:ser>
          <c:idx val="0"/>
          <c:order val="0"/>
          <c:tx>
            <c:v>Microinverter</c:v>
          </c:tx>
          <c:invertIfNegative val="0"/>
          <c:cat>
            <c:numRef>
              <c:f>'by Power Class and by Country'!$E$8:$K$8</c:f>
              <c:numCache>
                <c:formatCode>General</c:formatCode>
                <c:ptCount val="7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</c:numCache>
            </c:numRef>
          </c:cat>
          <c:val>
            <c:numRef>
              <c:f>'by Power Class and by Country'!$E$161:$K$161</c:f>
              <c:numCache>
                <c:formatCode>#,##0</c:formatCode>
                <c:ptCount val="7"/>
                <c:pt idx="0">
                  <c:v>691.6661959117414</c:v>
                </c:pt>
                <c:pt idx="1">
                  <c:v>833.9600490281011</c:v>
                </c:pt>
                <c:pt idx="2">
                  <c:v>1018.423570845931</c:v>
                </c:pt>
                <c:pt idx="3">
                  <c:v>1467.324740540217</c:v>
                </c:pt>
                <c:pt idx="4">
                  <c:v>2125.886944165698</c:v>
                </c:pt>
                <c:pt idx="5">
                  <c:v>2897.944674442434</c:v>
                </c:pt>
                <c:pt idx="6">
                  <c:v>3367.872658524155</c:v>
                </c:pt>
              </c:numCache>
            </c:numRef>
          </c:val>
        </c:ser>
        <c:ser>
          <c:idx val="1"/>
          <c:order val="1"/>
          <c:tx>
            <c:v>Single phase</c:v>
          </c:tx>
          <c:invertIfNegative val="0"/>
          <c:val>
            <c:numRef>
              <c:f>'by Power Class and by Country'!$E$241:$K$241</c:f>
              <c:numCache>
                <c:formatCode>#,##0</c:formatCode>
                <c:ptCount val="7"/>
                <c:pt idx="0">
                  <c:v>7841.223935270116</c:v>
                </c:pt>
                <c:pt idx="1">
                  <c:v>7929.745751766896</c:v>
                </c:pt>
                <c:pt idx="2">
                  <c:v>6956.179818868057</c:v>
                </c:pt>
                <c:pt idx="3">
                  <c:v>8704.231609196232</c:v>
                </c:pt>
                <c:pt idx="4">
                  <c:v>9557.966247064473</c:v>
                </c:pt>
                <c:pt idx="5">
                  <c:v>10699.17649860303</c:v>
                </c:pt>
                <c:pt idx="6">
                  <c:v>11207.57229308882</c:v>
                </c:pt>
              </c:numCache>
            </c:numRef>
          </c:val>
        </c:ser>
        <c:ser>
          <c:idx val="2"/>
          <c:order val="2"/>
          <c:tx>
            <c:v>Three phase, low power</c:v>
          </c:tx>
          <c:invertIfNegative val="0"/>
          <c:val>
            <c:numRef>
              <c:f>'by Power Class and by Country'!$E$321:$K$321</c:f>
              <c:numCache>
                <c:formatCode>#,##0</c:formatCode>
                <c:ptCount val="7"/>
                <c:pt idx="0">
                  <c:v>9873.920118427663</c:v>
                </c:pt>
                <c:pt idx="1">
                  <c:v>17401.945286216</c:v>
                </c:pt>
                <c:pt idx="2">
                  <c:v>23512.78947571386</c:v>
                </c:pt>
                <c:pt idx="3">
                  <c:v>26413.61681109881</c:v>
                </c:pt>
                <c:pt idx="4">
                  <c:v>30891.63841813579</c:v>
                </c:pt>
                <c:pt idx="5">
                  <c:v>38986.5793891198</c:v>
                </c:pt>
                <c:pt idx="6">
                  <c:v>46646.6048131625</c:v>
                </c:pt>
              </c:numCache>
            </c:numRef>
          </c:val>
        </c:ser>
        <c:ser>
          <c:idx val="3"/>
          <c:order val="3"/>
          <c:tx>
            <c:v>Three phase, high power</c:v>
          </c:tx>
          <c:invertIfNegative val="0"/>
          <c:val>
            <c:numRef>
              <c:f>'by Power Class and by Country'!$E$401:$K$401</c:f>
              <c:numCache>
                <c:formatCode>#,##0</c:formatCode>
                <c:ptCount val="7"/>
                <c:pt idx="0">
                  <c:v>25577.58074543506</c:v>
                </c:pt>
                <c:pt idx="1">
                  <c:v>35204.66596808485</c:v>
                </c:pt>
                <c:pt idx="2">
                  <c:v>39799.90598378555</c:v>
                </c:pt>
                <c:pt idx="3">
                  <c:v>37258.16204044155</c:v>
                </c:pt>
                <c:pt idx="4">
                  <c:v>35805.5596231488</c:v>
                </c:pt>
                <c:pt idx="5">
                  <c:v>36586.06754107799</c:v>
                </c:pt>
                <c:pt idx="6">
                  <c:v>36044.18772916758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05035896"/>
        <c:axId val="-2005868552"/>
      </c:barChart>
      <c:catAx>
        <c:axId val="-2005035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005868552"/>
        <c:crosses val="autoZero"/>
        <c:auto val="1"/>
        <c:lblAlgn val="ctr"/>
        <c:lblOffset val="100"/>
        <c:noMultiLvlLbl val="0"/>
      </c:catAx>
      <c:valAx>
        <c:axId val="-20058685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de-AT" sz="1800"/>
                  <a:t>Shipments</a:t>
                </a:r>
                <a:r>
                  <a:rPr lang="de-AT" sz="1800" baseline="0"/>
                  <a:t> in MW</a:t>
                </a:r>
                <a:endParaRPr lang="de-AT" sz="1800"/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005035896"/>
        <c:crosses val="autoZero"/>
        <c:crossBetween val="between"/>
      </c:valAx>
      <c:spPr>
        <a:ln>
          <a:solidFill>
            <a:srgbClr val="000000"/>
          </a:solidFill>
        </a:ln>
      </c:spPr>
    </c:plotArea>
    <c:legend>
      <c:legendPos val="r"/>
      <c:layout>
        <c:manualLayout>
          <c:xMode val="edge"/>
          <c:yMode val="edge"/>
          <c:x val="0.237441070801967"/>
          <c:y val="0.0867308374159575"/>
          <c:w val="0.335093655947834"/>
          <c:h val="0.235417301852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8623348973369"/>
          <c:y val="0.0368049365198029"/>
          <c:w val="0.7991929990235"/>
          <c:h val="0.91128034600824"/>
        </c:manualLayout>
      </c:layout>
      <c:scatterChart>
        <c:scatterStyle val="smoothMarker"/>
        <c:varyColors val="0"/>
        <c:ser>
          <c:idx val="2"/>
          <c:order val="2"/>
          <c:tx>
            <c:v>Three phase, low power</c:v>
          </c:tx>
          <c:xVal>
            <c:numRef>
              <c:f>'by Power Class and by Country'!$E$1:$K$1</c:f>
              <c:numCache>
                <c:formatCode>General</c:formatCode>
                <c:ptCount val="7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</c:numCache>
            </c:numRef>
          </c:xVal>
          <c:yVal>
            <c:numRef>
              <c:f>'by Power Class and by Country'!$E$323:$K$323</c:f>
              <c:numCache>
                <c:formatCode>#,##0.00</c:formatCode>
                <c:ptCount val="7"/>
                <c:pt idx="0">
                  <c:v>0.154289924027928</c:v>
                </c:pt>
                <c:pt idx="1">
                  <c:v>0.107303817128003</c:v>
                </c:pt>
                <c:pt idx="2">
                  <c:v>0.078524809359635</c:v>
                </c:pt>
                <c:pt idx="3">
                  <c:v>0.0771444432370572</c:v>
                </c:pt>
                <c:pt idx="4">
                  <c:v>0.0728140279587445</c:v>
                </c:pt>
                <c:pt idx="5">
                  <c:v>0.0655827166840743</c:v>
                </c:pt>
                <c:pt idx="6">
                  <c:v>0.0595164318341776</c:v>
                </c:pt>
              </c:numCache>
            </c:numRef>
          </c:yVal>
          <c:smooth val="1"/>
        </c:ser>
        <c:ser>
          <c:idx val="3"/>
          <c:order val="3"/>
          <c:tx>
            <c:v>Three phase, high power</c:v>
          </c:tx>
          <c:spPr>
            <a:ln w="25400">
              <a:solidFill>
                <a:srgbClr val="00B050"/>
              </a:solidFill>
            </a:ln>
          </c:spPr>
          <c:marker>
            <c:symbol val="diamond"/>
            <c:size val="11"/>
            <c:spPr>
              <a:solidFill>
                <a:srgbClr val="00B050"/>
              </a:solidFill>
            </c:spPr>
          </c:marker>
          <c:xVal>
            <c:numRef>
              <c:f>'by Power Class and by Country'!$E$1:$K$1</c:f>
              <c:numCache>
                <c:formatCode>General</c:formatCode>
                <c:ptCount val="7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</c:numCache>
            </c:numRef>
          </c:xVal>
          <c:yVal>
            <c:numRef>
              <c:f>'by Power Class and by Country'!$E$403:$K$403</c:f>
              <c:numCache>
                <c:formatCode>#,##0.00</c:formatCode>
                <c:ptCount val="7"/>
                <c:pt idx="0">
                  <c:v>0.101503344113741</c:v>
                </c:pt>
                <c:pt idx="1">
                  <c:v>0.0744670200340104</c:v>
                </c:pt>
                <c:pt idx="2">
                  <c:v>0.0626740751993763</c:v>
                </c:pt>
                <c:pt idx="3">
                  <c:v>0.0601704339327909</c:v>
                </c:pt>
                <c:pt idx="4">
                  <c:v>0.0547280585037845</c:v>
                </c:pt>
                <c:pt idx="5">
                  <c:v>0.0504694953434828</c:v>
                </c:pt>
                <c:pt idx="6">
                  <c:v>0.0465401324173198</c:v>
                </c:pt>
              </c:numCache>
            </c:numRef>
          </c:yVal>
          <c:smooth val="1"/>
        </c:ser>
        <c:ser>
          <c:idx val="1"/>
          <c:order val="1"/>
          <c:tx>
            <c:v>Single phase</c:v>
          </c:tx>
          <c:xVal>
            <c:numRef>
              <c:f>'by Power Class and by Country'!$E$1:$K$1</c:f>
              <c:numCache>
                <c:formatCode>General</c:formatCode>
                <c:ptCount val="7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</c:numCache>
            </c:numRef>
          </c:xVal>
          <c:yVal>
            <c:numRef>
              <c:f>'by Power Class and by Country'!$E$243:$K$243</c:f>
              <c:numCache>
                <c:formatCode>#,##0.00</c:formatCode>
                <c:ptCount val="7"/>
                <c:pt idx="0">
                  <c:v>0.259822583623604</c:v>
                </c:pt>
                <c:pt idx="1">
                  <c:v>0.236589460666585</c:v>
                </c:pt>
                <c:pt idx="2">
                  <c:v>0.21817326740263</c:v>
                </c:pt>
                <c:pt idx="3">
                  <c:v>0.1875145348849</c:v>
                </c:pt>
                <c:pt idx="4">
                  <c:v>0.168011488055714</c:v>
                </c:pt>
                <c:pt idx="5">
                  <c:v>0.152870932076843</c:v>
                </c:pt>
                <c:pt idx="6">
                  <c:v>0.136614662809946</c:v>
                </c:pt>
              </c:numCache>
            </c:numRef>
          </c:yVal>
          <c:smooth val="1"/>
        </c:ser>
        <c:ser>
          <c:idx val="0"/>
          <c:order val="0"/>
          <c:tx>
            <c:v>Microinverter</c:v>
          </c:tx>
          <c:xVal>
            <c:numRef>
              <c:f>'by Power Class and by Country'!$E$1:$K$1</c:f>
              <c:numCache>
                <c:formatCode>General</c:formatCode>
                <c:ptCount val="7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</c:numCache>
            </c:numRef>
          </c:xVal>
          <c:yVal>
            <c:numRef>
              <c:f>'by Power Class and by Country'!$E$163:$K$163</c:f>
              <c:numCache>
                <c:formatCode>#,##0.00</c:formatCode>
                <c:ptCount val="7"/>
                <c:pt idx="0">
                  <c:v>0.466126655833521</c:v>
                </c:pt>
                <c:pt idx="1">
                  <c:v>0.419016245519817</c:v>
                </c:pt>
                <c:pt idx="2">
                  <c:v>0.361511920561726</c:v>
                </c:pt>
                <c:pt idx="3">
                  <c:v>0.277899608488859</c:v>
                </c:pt>
                <c:pt idx="4">
                  <c:v>0.235310041865387</c:v>
                </c:pt>
                <c:pt idx="5">
                  <c:v>0.21070439094363</c:v>
                </c:pt>
                <c:pt idx="6">
                  <c:v>0.187373725823243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7680744"/>
        <c:axId val="-2007677608"/>
      </c:scatterChart>
      <c:valAx>
        <c:axId val="-2007680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007677608"/>
        <c:crosses val="autoZero"/>
        <c:crossBetween val="midCat"/>
      </c:valAx>
      <c:valAx>
        <c:axId val="-20076776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de-AT" sz="1800"/>
                  <a:t>Price</a:t>
                </a:r>
                <a:r>
                  <a:rPr lang="de-AT" sz="1800" baseline="0"/>
                  <a:t> per Watt [$]</a:t>
                </a:r>
                <a:endParaRPr lang="de-AT" sz="1800"/>
              </a:p>
            </c:rich>
          </c:tx>
          <c:layout>
            <c:manualLayout>
              <c:xMode val="edge"/>
              <c:yMode val="edge"/>
              <c:x val="0.0175582342702663"/>
              <c:y val="0.270252424128564"/>
            </c:manualLayout>
          </c:layout>
          <c:overlay val="0"/>
        </c:title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007680744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549393625576377"/>
          <c:y val="0.00127654033619922"/>
          <c:w val="0.398000312415026"/>
          <c:h val="0.246012647872295"/>
        </c:manualLayout>
      </c:layout>
      <c:overlay val="0"/>
      <c:spPr>
        <a:solidFill>
          <a:srgbClr val="FFFFFF"/>
        </a:solidFill>
        <a:ln>
          <a:solidFill>
            <a:srgbClr val="000000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0B9DEB-5AA4-4C76-8577-1E190A30FD14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6E6AE08-DFD9-4A91-A46F-4BD21EE9D7FE}">
      <dgm:prSet phldrT="[Text]"/>
      <dgm:spPr/>
      <dgm:t>
        <a:bodyPr/>
        <a:lstStyle/>
        <a:p>
          <a:pPr algn="l"/>
          <a:r>
            <a:rPr lang="en-US" dirty="0" smtClean="0"/>
            <a:t>Safe</a:t>
          </a:r>
          <a:endParaRPr lang="en-US" dirty="0"/>
        </a:p>
      </dgm:t>
    </dgm:pt>
    <dgm:pt modelId="{DA9212BD-72E0-4091-98B8-FD93EFAD00F0}" type="parTrans" cxnId="{B0EA1711-7502-466C-8595-87D5EB907D27}">
      <dgm:prSet/>
      <dgm:spPr/>
      <dgm:t>
        <a:bodyPr/>
        <a:lstStyle/>
        <a:p>
          <a:endParaRPr lang="en-US"/>
        </a:p>
      </dgm:t>
    </dgm:pt>
    <dgm:pt modelId="{B36E3512-F5FF-4C66-B366-D186D91E51B7}" type="sibTrans" cxnId="{B0EA1711-7502-466C-8595-87D5EB907D27}">
      <dgm:prSet/>
      <dgm:spPr/>
      <dgm:t>
        <a:bodyPr/>
        <a:lstStyle/>
        <a:p>
          <a:endParaRPr lang="en-US"/>
        </a:p>
      </dgm:t>
    </dgm:pt>
    <dgm:pt modelId="{940509EA-D63A-4907-93F3-4FD2C504A6CA}">
      <dgm:prSet phldrT="[Text]" custT="1"/>
      <dgm:spPr/>
      <dgm:t>
        <a:bodyPr/>
        <a:lstStyle/>
        <a:p>
          <a:r>
            <a:rPr lang="en-US" sz="1800" dirty="0" smtClean="0"/>
            <a:t>No high voltage DC and DC losses</a:t>
          </a:r>
          <a:endParaRPr lang="en-US" sz="1800" dirty="0"/>
        </a:p>
      </dgm:t>
    </dgm:pt>
    <dgm:pt modelId="{12CD3DCF-9047-46EB-AEFC-E261411ABA7F}" type="parTrans" cxnId="{7CC7F3B1-9BDC-418E-80B9-59EB32B4F948}">
      <dgm:prSet/>
      <dgm:spPr/>
      <dgm:t>
        <a:bodyPr/>
        <a:lstStyle/>
        <a:p>
          <a:endParaRPr lang="en-US"/>
        </a:p>
      </dgm:t>
    </dgm:pt>
    <dgm:pt modelId="{7734079A-FDDD-4157-98CB-B02082AFE174}" type="sibTrans" cxnId="{7CC7F3B1-9BDC-418E-80B9-59EB32B4F948}">
      <dgm:prSet/>
      <dgm:spPr/>
      <dgm:t>
        <a:bodyPr/>
        <a:lstStyle/>
        <a:p>
          <a:endParaRPr lang="en-US"/>
        </a:p>
      </dgm:t>
    </dgm:pt>
    <dgm:pt modelId="{C72315EC-8F26-4585-AAAF-B32C4A36E4B3}">
      <dgm:prSet phldrT="[Text]"/>
      <dgm:spPr/>
      <dgm:t>
        <a:bodyPr/>
        <a:lstStyle/>
        <a:p>
          <a:pPr algn="l"/>
          <a:r>
            <a:rPr lang="en-US" dirty="0" smtClean="0"/>
            <a:t>Smart</a:t>
          </a:r>
          <a:endParaRPr lang="en-US" dirty="0"/>
        </a:p>
      </dgm:t>
    </dgm:pt>
    <dgm:pt modelId="{A9D54BA3-35AE-494C-BA31-EAB6D6BB69F7}" type="parTrans" cxnId="{13390A17-47C8-406C-954B-F48FC2375425}">
      <dgm:prSet/>
      <dgm:spPr/>
      <dgm:t>
        <a:bodyPr/>
        <a:lstStyle/>
        <a:p>
          <a:endParaRPr lang="en-US"/>
        </a:p>
      </dgm:t>
    </dgm:pt>
    <dgm:pt modelId="{A2BCD0D0-566A-4626-A7D4-9C8DCEB5ED20}" type="sibTrans" cxnId="{13390A17-47C8-406C-954B-F48FC2375425}">
      <dgm:prSet/>
      <dgm:spPr/>
      <dgm:t>
        <a:bodyPr/>
        <a:lstStyle/>
        <a:p>
          <a:endParaRPr lang="en-US"/>
        </a:p>
      </dgm:t>
    </dgm:pt>
    <dgm:pt modelId="{7F3263D6-0F8E-41BD-9CE4-1D30FB29C022}">
      <dgm:prSet phldrT="[Text]" custT="1"/>
      <dgm:spPr/>
      <dgm:t>
        <a:bodyPr/>
        <a:lstStyle/>
        <a:p>
          <a:r>
            <a:rPr lang="en-US" sz="1800" dirty="0" smtClean="0"/>
            <a:t>Monitor and control each panel</a:t>
          </a:r>
          <a:endParaRPr lang="en-US" sz="1800" dirty="0"/>
        </a:p>
      </dgm:t>
    </dgm:pt>
    <dgm:pt modelId="{9F903B27-7B87-48FE-898D-DA7221F5B7EC}" type="parTrans" cxnId="{B0407FCD-0F3E-45C7-AFF3-DE60C005A8D6}">
      <dgm:prSet/>
      <dgm:spPr/>
      <dgm:t>
        <a:bodyPr/>
        <a:lstStyle/>
        <a:p>
          <a:endParaRPr lang="en-US"/>
        </a:p>
      </dgm:t>
    </dgm:pt>
    <dgm:pt modelId="{85BEB306-D595-46A1-9E79-DBD190AA9E3C}" type="sibTrans" cxnId="{B0407FCD-0F3E-45C7-AFF3-DE60C005A8D6}">
      <dgm:prSet/>
      <dgm:spPr/>
      <dgm:t>
        <a:bodyPr/>
        <a:lstStyle/>
        <a:p>
          <a:endParaRPr lang="en-US"/>
        </a:p>
      </dgm:t>
    </dgm:pt>
    <dgm:pt modelId="{396AD511-47FB-4011-827C-761754A8461A}">
      <dgm:prSet/>
      <dgm:spPr/>
      <dgm:t>
        <a:bodyPr/>
        <a:lstStyle/>
        <a:p>
          <a:pPr algn="l"/>
          <a:r>
            <a:rPr lang="en-US" dirty="0" smtClean="0"/>
            <a:t>Reliable</a:t>
          </a:r>
          <a:endParaRPr lang="en-US" dirty="0"/>
        </a:p>
      </dgm:t>
    </dgm:pt>
    <dgm:pt modelId="{B07BF104-9E20-4EA6-92AC-4095973C25B9}" type="parTrans" cxnId="{DBAA06F1-9422-4BE9-BE24-C33885B95C34}">
      <dgm:prSet/>
      <dgm:spPr/>
      <dgm:t>
        <a:bodyPr/>
        <a:lstStyle/>
        <a:p>
          <a:endParaRPr lang="en-US"/>
        </a:p>
      </dgm:t>
    </dgm:pt>
    <dgm:pt modelId="{FB4C2552-DBD5-4233-A8DF-E927449CB632}" type="sibTrans" cxnId="{DBAA06F1-9422-4BE9-BE24-C33885B95C34}">
      <dgm:prSet/>
      <dgm:spPr/>
      <dgm:t>
        <a:bodyPr/>
        <a:lstStyle/>
        <a:p>
          <a:endParaRPr lang="en-US"/>
        </a:p>
      </dgm:t>
    </dgm:pt>
    <dgm:pt modelId="{891DFE1D-AB22-4497-81BA-DCC64CEEF00F}">
      <dgm:prSet custT="1"/>
      <dgm:spPr/>
      <dgm:t>
        <a:bodyPr/>
        <a:lstStyle/>
        <a:p>
          <a:r>
            <a:rPr lang="en-US" sz="1800" dirty="0" smtClean="0"/>
            <a:t>No single point failure</a:t>
          </a:r>
          <a:endParaRPr lang="en-US" sz="1800" dirty="0"/>
        </a:p>
      </dgm:t>
    </dgm:pt>
    <dgm:pt modelId="{D69F0F09-DC09-44D4-BE21-9EA2A979B040}" type="parTrans" cxnId="{ECF9BDEF-A772-4670-A803-FD201230DE48}">
      <dgm:prSet/>
      <dgm:spPr/>
      <dgm:t>
        <a:bodyPr/>
        <a:lstStyle/>
        <a:p>
          <a:endParaRPr lang="en-US"/>
        </a:p>
      </dgm:t>
    </dgm:pt>
    <dgm:pt modelId="{79E8FE1E-D2CE-40B8-960D-FEC04310CAA7}" type="sibTrans" cxnId="{ECF9BDEF-A772-4670-A803-FD201230DE48}">
      <dgm:prSet/>
      <dgm:spPr/>
      <dgm:t>
        <a:bodyPr/>
        <a:lstStyle/>
        <a:p>
          <a:endParaRPr lang="en-US"/>
        </a:p>
      </dgm:t>
    </dgm:pt>
    <dgm:pt modelId="{B3274AE5-E3BE-4D72-BF86-B93F1D1B0E32}">
      <dgm:prSet/>
      <dgm:spPr/>
      <dgm:t>
        <a:bodyPr/>
        <a:lstStyle/>
        <a:p>
          <a:pPr algn="l"/>
          <a:r>
            <a:rPr lang="en-US" dirty="0" smtClean="0"/>
            <a:t>Powerful</a:t>
          </a:r>
          <a:endParaRPr lang="en-US" dirty="0"/>
        </a:p>
      </dgm:t>
    </dgm:pt>
    <dgm:pt modelId="{0AD2994E-2F12-4532-AF80-2B6561DBA1D5}" type="parTrans" cxnId="{D6A97D64-B595-4144-8A27-F700715EC331}">
      <dgm:prSet/>
      <dgm:spPr/>
      <dgm:t>
        <a:bodyPr/>
        <a:lstStyle/>
        <a:p>
          <a:endParaRPr lang="en-US"/>
        </a:p>
      </dgm:t>
    </dgm:pt>
    <dgm:pt modelId="{185C0FF3-9DB0-489A-9F01-D6819AD8C715}" type="sibTrans" cxnId="{D6A97D64-B595-4144-8A27-F700715EC331}">
      <dgm:prSet/>
      <dgm:spPr/>
      <dgm:t>
        <a:bodyPr/>
        <a:lstStyle/>
        <a:p>
          <a:endParaRPr lang="en-US"/>
        </a:p>
      </dgm:t>
    </dgm:pt>
    <dgm:pt modelId="{1B781B46-0F81-417F-9FFD-89130CD17134}">
      <dgm:prSet custT="1"/>
      <dgm:spPr/>
      <dgm:t>
        <a:bodyPr/>
        <a:lstStyle/>
        <a:p>
          <a:r>
            <a:rPr lang="en-US" sz="1800" dirty="0" smtClean="0"/>
            <a:t>Maximum power for each panel</a:t>
          </a:r>
          <a:endParaRPr lang="en-US" sz="1800" dirty="0"/>
        </a:p>
      </dgm:t>
    </dgm:pt>
    <dgm:pt modelId="{E2069BD3-DD62-4E0C-9712-BD0B80D7AE94}" type="parTrans" cxnId="{4184CAAC-E06A-426D-B04C-C06940BDE119}">
      <dgm:prSet/>
      <dgm:spPr/>
      <dgm:t>
        <a:bodyPr/>
        <a:lstStyle/>
        <a:p>
          <a:endParaRPr lang="en-US"/>
        </a:p>
      </dgm:t>
    </dgm:pt>
    <dgm:pt modelId="{4937AF2E-8E71-4872-945A-44D1D3C620AF}" type="sibTrans" cxnId="{4184CAAC-E06A-426D-B04C-C06940BDE119}">
      <dgm:prSet/>
      <dgm:spPr/>
      <dgm:t>
        <a:bodyPr/>
        <a:lstStyle/>
        <a:p>
          <a:endParaRPr lang="en-US"/>
        </a:p>
      </dgm:t>
    </dgm:pt>
    <dgm:pt modelId="{42A8AEAF-712D-4442-B330-F122A965C55C}">
      <dgm:prSet/>
      <dgm:spPr/>
      <dgm:t>
        <a:bodyPr/>
        <a:lstStyle/>
        <a:p>
          <a:pPr algn="l"/>
          <a:r>
            <a:rPr lang="en-US" dirty="0" smtClean="0"/>
            <a:t>East to Install</a:t>
          </a:r>
          <a:endParaRPr lang="en-US" dirty="0"/>
        </a:p>
      </dgm:t>
    </dgm:pt>
    <dgm:pt modelId="{307D655E-A77F-46AD-AAE8-C7A0C3AB2851}" type="parTrans" cxnId="{BA1A5077-E3A9-406A-B95D-DA975EB1BF40}">
      <dgm:prSet/>
      <dgm:spPr/>
      <dgm:t>
        <a:bodyPr/>
        <a:lstStyle/>
        <a:p>
          <a:endParaRPr lang="en-US"/>
        </a:p>
      </dgm:t>
    </dgm:pt>
    <dgm:pt modelId="{0D52B1D8-C132-4BB8-9CAC-3495B08722A8}" type="sibTrans" cxnId="{BA1A5077-E3A9-406A-B95D-DA975EB1BF40}">
      <dgm:prSet/>
      <dgm:spPr/>
      <dgm:t>
        <a:bodyPr/>
        <a:lstStyle/>
        <a:p>
          <a:endParaRPr lang="en-US"/>
        </a:p>
      </dgm:t>
    </dgm:pt>
    <dgm:pt modelId="{A91B244A-560D-4C2D-A4CA-FF4A99B2AAB9}">
      <dgm:prSet custT="1"/>
      <dgm:spPr/>
      <dgm:t>
        <a:bodyPr/>
        <a:lstStyle/>
        <a:p>
          <a:r>
            <a:rPr lang="en-US" sz="1800" dirty="0" smtClean="0"/>
            <a:t>Install &amp; add one panel at a time</a:t>
          </a:r>
          <a:endParaRPr lang="en-US" sz="1800" dirty="0"/>
        </a:p>
      </dgm:t>
    </dgm:pt>
    <dgm:pt modelId="{3C0E802D-6785-4D90-879C-A5CA2F84A9FE}" type="parTrans" cxnId="{78332E7A-72FB-4200-BA00-02D6A010981D}">
      <dgm:prSet/>
      <dgm:spPr/>
      <dgm:t>
        <a:bodyPr/>
        <a:lstStyle/>
        <a:p>
          <a:endParaRPr lang="en-US"/>
        </a:p>
      </dgm:t>
    </dgm:pt>
    <dgm:pt modelId="{1CD713F7-E135-4A36-90E6-CB8AC13C2245}" type="sibTrans" cxnId="{78332E7A-72FB-4200-BA00-02D6A010981D}">
      <dgm:prSet/>
      <dgm:spPr/>
      <dgm:t>
        <a:bodyPr/>
        <a:lstStyle/>
        <a:p>
          <a:endParaRPr lang="en-US"/>
        </a:p>
      </dgm:t>
    </dgm:pt>
    <dgm:pt modelId="{EBEFB19C-155B-5047-A3EB-3C69D19A88C9}">
      <dgm:prSet/>
      <dgm:spPr/>
      <dgm:t>
        <a:bodyPr/>
        <a:lstStyle/>
        <a:p>
          <a:pPr algn="l"/>
          <a:r>
            <a:rPr lang="en-US" dirty="0" smtClean="0"/>
            <a:t>Simple</a:t>
          </a:r>
          <a:endParaRPr lang="en-US" dirty="0"/>
        </a:p>
      </dgm:t>
    </dgm:pt>
    <dgm:pt modelId="{F03B469E-60C4-2249-8F75-F93D384E88CB}" type="parTrans" cxnId="{0BA23A97-D5AE-9447-8C8A-DB0748052B5F}">
      <dgm:prSet/>
      <dgm:spPr/>
      <dgm:t>
        <a:bodyPr/>
        <a:lstStyle/>
        <a:p>
          <a:endParaRPr lang="en-US"/>
        </a:p>
      </dgm:t>
    </dgm:pt>
    <dgm:pt modelId="{425B43D3-E1B2-244C-BFD5-0E6074890C10}" type="sibTrans" cxnId="{0BA23A97-D5AE-9447-8C8A-DB0748052B5F}">
      <dgm:prSet/>
      <dgm:spPr/>
      <dgm:t>
        <a:bodyPr/>
        <a:lstStyle/>
        <a:p>
          <a:endParaRPr lang="en-US"/>
        </a:p>
      </dgm:t>
    </dgm:pt>
    <dgm:pt modelId="{AAD95542-53AF-0E48-AA98-4EF6DBE8AC57}">
      <dgm:prSet/>
      <dgm:spPr/>
      <dgm:t>
        <a:bodyPr/>
        <a:lstStyle/>
        <a:p>
          <a:pPr algn="l"/>
          <a:r>
            <a:rPr lang="en-US" dirty="0" smtClean="0"/>
            <a:t>Design and installation</a:t>
          </a:r>
          <a:endParaRPr lang="en-US" dirty="0"/>
        </a:p>
      </dgm:t>
    </dgm:pt>
    <dgm:pt modelId="{2F33813F-4BF5-4949-A6E2-78A5F5664393}" type="parTrans" cxnId="{28B2DF11-4778-C646-A6C5-C80C8C1C8EF6}">
      <dgm:prSet/>
      <dgm:spPr/>
      <dgm:t>
        <a:bodyPr/>
        <a:lstStyle/>
        <a:p>
          <a:endParaRPr lang="en-US"/>
        </a:p>
      </dgm:t>
    </dgm:pt>
    <dgm:pt modelId="{615139FE-1CE6-5A4D-BB8D-D9402FC254A8}" type="sibTrans" cxnId="{28B2DF11-4778-C646-A6C5-C80C8C1C8EF6}">
      <dgm:prSet/>
      <dgm:spPr/>
      <dgm:t>
        <a:bodyPr/>
        <a:lstStyle/>
        <a:p>
          <a:endParaRPr lang="en-US"/>
        </a:p>
      </dgm:t>
    </dgm:pt>
    <dgm:pt modelId="{AD3926D8-535B-3340-A654-22C328E4C519}">
      <dgm:prSet/>
      <dgm:spPr/>
      <dgm:t>
        <a:bodyPr/>
        <a:lstStyle/>
        <a:p>
          <a:pPr algn="l"/>
          <a:r>
            <a:rPr lang="en-US" dirty="0" smtClean="0"/>
            <a:t>Modular</a:t>
          </a:r>
          <a:endParaRPr lang="en-US" dirty="0"/>
        </a:p>
      </dgm:t>
    </dgm:pt>
    <dgm:pt modelId="{E0FD038E-6789-624E-A8D2-A549FDE3C8C1}" type="parTrans" cxnId="{366360D3-5319-D749-B4C3-EDE61E5E477D}">
      <dgm:prSet/>
      <dgm:spPr/>
      <dgm:t>
        <a:bodyPr/>
        <a:lstStyle/>
        <a:p>
          <a:endParaRPr lang="en-US"/>
        </a:p>
      </dgm:t>
    </dgm:pt>
    <dgm:pt modelId="{FAD6946C-5145-BE45-B9E8-17E31D8C7E46}" type="sibTrans" cxnId="{366360D3-5319-D749-B4C3-EDE61E5E477D}">
      <dgm:prSet/>
      <dgm:spPr/>
      <dgm:t>
        <a:bodyPr/>
        <a:lstStyle/>
        <a:p>
          <a:endParaRPr lang="en-US"/>
        </a:p>
      </dgm:t>
    </dgm:pt>
    <dgm:pt modelId="{66BACCEE-C872-8C4E-836F-3943042094F8}">
      <dgm:prSet/>
      <dgm:spPr/>
      <dgm:t>
        <a:bodyPr/>
        <a:lstStyle/>
        <a:p>
          <a:r>
            <a:rPr lang="en-US" dirty="0" smtClean="0"/>
            <a:t>Scalable to any size installation</a:t>
          </a:r>
          <a:endParaRPr lang="en-US" dirty="0"/>
        </a:p>
      </dgm:t>
    </dgm:pt>
    <dgm:pt modelId="{78F9C01F-4665-1C4A-B400-A34ADF3DA931}" type="parTrans" cxnId="{9303693A-FE13-9D4F-9450-7F75A5DBC863}">
      <dgm:prSet/>
      <dgm:spPr/>
      <dgm:t>
        <a:bodyPr/>
        <a:lstStyle/>
        <a:p>
          <a:endParaRPr lang="en-US"/>
        </a:p>
      </dgm:t>
    </dgm:pt>
    <dgm:pt modelId="{980006B8-1CBE-C34D-86C4-308FF725183C}" type="sibTrans" cxnId="{9303693A-FE13-9D4F-9450-7F75A5DBC863}">
      <dgm:prSet/>
      <dgm:spPr/>
      <dgm:t>
        <a:bodyPr/>
        <a:lstStyle/>
        <a:p>
          <a:endParaRPr lang="en-US"/>
        </a:p>
      </dgm:t>
    </dgm:pt>
    <dgm:pt modelId="{DBCCF928-8B5F-4B82-A648-8BF2DB7CE5F3}" type="pres">
      <dgm:prSet presAssocID="{EC0B9DEB-5AA4-4C76-8577-1E190A30FD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0455D3-6A10-8545-9F97-C71A15995E6F}" type="pres">
      <dgm:prSet presAssocID="{EBEFB19C-155B-5047-A3EB-3C69D19A88C9}" presName="linNode" presStyleCnt="0"/>
      <dgm:spPr/>
    </dgm:pt>
    <dgm:pt modelId="{8517EFF5-A586-8C4E-86A2-5FA4F98E8F80}" type="pres">
      <dgm:prSet presAssocID="{EBEFB19C-155B-5047-A3EB-3C69D19A88C9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5A9608-8C45-9F45-B9E9-7D71660F3B8B}" type="pres">
      <dgm:prSet presAssocID="{EBEFB19C-155B-5047-A3EB-3C69D19A88C9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A2FAF7-A1F7-6349-A0C3-5F948723709F}" type="pres">
      <dgm:prSet presAssocID="{425B43D3-E1B2-244C-BFD5-0E6074890C10}" presName="sp" presStyleCnt="0"/>
      <dgm:spPr/>
    </dgm:pt>
    <dgm:pt modelId="{FFDBA06F-AEC3-4C4E-90E3-56B8D29BBECA}" type="pres">
      <dgm:prSet presAssocID="{AD3926D8-535B-3340-A654-22C328E4C519}" presName="linNode" presStyleCnt="0"/>
      <dgm:spPr/>
    </dgm:pt>
    <dgm:pt modelId="{99579ACB-0A70-574E-8146-65A02C98784B}" type="pres">
      <dgm:prSet presAssocID="{AD3926D8-535B-3340-A654-22C328E4C519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66B5E-5311-134D-A35F-B790E94C5508}" type="pres">
      <dgm:prSet presAssocID="{AD3926D8-535B-3340-A654-22C328E4C519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9C790-ED5B-FD45-83F3-CA063BAA2B41}" type="pres">
      <dgm:prSet presAssocID="{FAD6946C-5145-BE45-B9E8-17E31D8C7E46}" presName="sp" presStyleCnt="0"/>
      <dgm:spPr/>
    </dgm:pt>
    <dgm:pt modelId="{3075668C-C0D8-4DB1-8031-5CDC8B620919}" type="pres">
      <dgm:prSet presAssocID="{96E6AE08-DFD9-4A91-A46F-4BD21EE9D7FE}" presName="linNode" presStyleCnt="0"/>
      <dgm:spPr/>
    </dgm:pt>
    <dgm:pt modelId="{79B9CC6D-8FF0-4265-A000-A8EA4AE35AAF}" type="pres">
      <dgm:prSet presAssocID="{96E6AE08-DFD9-4A91-A46F-4BD21EE9D7FE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FDCF3-7BC4-4971-8720-57D0F9734FE6}" type="pres">
      <dgm:prSet presAssocID="{96E6AE08-DFD9-4A91-A46F-4BD21EE9D7FE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D4D91A-5FD3-4D18-A91A-9D3C8DF78AFE}" type="pres">
      <dgm:prSet presAssocID="{B36E3512-F5FF-4C66-B366-D186D91E51B7}" presName="sp" presStyleCnt="0"/>
      <dgm:spPr/>
    </dgm:pt>
    <dgm:pt modelId="{6558236F-3ECB-4064-84F0-9F2CD6C7D65E}" type="pres">
      <dgm:prSet presAssocID="{C72315EC-8F26-4585-AAAF-B32C4A36E4B3}" presName="linNode" presStyleCnt="0"/>
      <dgm:spPr/>
    </dgm:pt>
    <dgm:pt modelId="{220939D3-D3B9-4A66-A3A1-CADC2F491F58}" type="pres">
      <dgm:prSet presAssocID="{C72315EC-8F26-4585-AAAF-B32C4A36E4B3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5BC40-157F-495E-A4D1-BF37D28404CB}" type="pres">
      <dgm:prSet presAssocID="{C72315EC-8F26-4585-AAAF-B32C4A36E4B3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1D74D-E9CD-4B08-B126-BBB2317FAA33}" type="pres">
      <dgm:prSet presAssocID="{A2BCD0D0-566A-4626-A7D4-9C8DCEB5ED20}" presName="sp" presStyleCnt="0"/>
      <dgm:spPr/>
    </dgm:pt>
    <dgm:pt modelId="{86D694A6-DCB6-4483-B68A-583C09CC9BE1}" type="pres">
      <dgm:prSet presAssocID="{396AD511-47FB-4011-827C-761754A8461A}" presName="linNode" presStyleCnt="0"/>
      <dgm:spPr/>
    </dgm:pt>
    <dgm:pt modelId="{819805F3-00BD-4791-AD37-2F28D87F5BF5}" type="pres">
      <dgm:prSet presAssocID="{396AD511-47FB-4011-827C-761754A8461A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3C2EA-A3A3-4A9D-9572-896CD795A4EB}" type="pres">
      <dgm:prSet presAssocID="{396AD511-47FB-4011-827C-761754A8461A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81087-6BBE-4DE1-ABAC-79DEC7F9C9BF}" type="pres">
      <dgm:prSet presAssocID="{FB4C2552-DBD5-4233-A8DF-E927449CB632}" presName="sp" presStyleCnt="0"/>
      <dgm:spPr/>
    </dgm:pt>
    <dgm:pt modelId="{045CB9C2-5D5D-4E96-9D94-3ADD253B6606}" type="pres">
      <dgm:prSet presAssocID="{B3274AE5-E3BE-4D72-BF86-B93F1D1B0E32}" presName="linNode" presStyleCnt="0"/>
      <dgm:spPr/>
    </dgm:pt>
    <dgm:pt modelId="{A0CEE299-524D-4160-A70A-534E3DDF0DE0}" type="pres">
      <dgm:prSet presAssocID="{B3274AE5-E3BE-4D72-BF86-B93F1D1B0E32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E25A10-048A-4EE4-95F6-F4DE35DE383D}" type="pres">
      <dgm:prSet presAssocID="{B3274AE5-E3BE-4D72-BF86-B93F1D1B0E32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3C8C4-B060-40BD-A69B-F41E5FDEAA46}" type="pres">
      <dgm:prSet presAssocID="{185C0FF3-9DB0-489A-9F01-D6819AD8C715}" presName="sp" presStyleCnt="0"/>
      <dgm:spPr/>
    </dgm:pt>
    <dgm:pt modelId="{DD815A36-AF0E-4DAA-8ABB-99B4A543F7B3}" type="pres">
      <dgm:prSet presAssocID="{42A8AEAF-712D-4442-B330-F122A965C55C}" presName="linNode" presStyleCnt="0"/>
      <dgm:spPr/>
    </dgm:pt>
    <dgm:pt modelId="{92B44375-04E2-4EFD-A8D4-8A934542835D}" type="pres">
      <dgm:prSet presAssocID="{42A8AEAF-712D-4442-B330-F122A965C55C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31207-A263-4CD7-BB87-171D61AFB3E0}" type="pres">
      <dgm:prSet presAssocID="{42A8AEAF-712D-4442-B330-F122A965C55C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1751CA-F3AD-C344-BE42-989F2CD3BFA1}" type="presOf" srcId="{891DFE1D-AB22-4497-81BA-DCC64CEEF00F}" destId="{B433C2EA-A3A3-4A9D-9572-896CD795A4EB}" srcOrd="0" destOrd="0" presId="urn:microsoft.com/office/officeart/2005/8/layout/vList5"/>
    <dgm:cxn modelId="{4561375B-64B0-F349-993A-42836363B6C5}" type="presOf" srcId="{42A8AEAF-712D-4442-B330-F122A965C55C}" destId="{92B44375-04E2-4EFD-A8D4-8A934542835D}" srcOrd="0" destOrd="0" presId="urn:microsoft.com/office/officeart/2005/8/layout/vList5"/>
    <dgm:cxn modelId="{D6A97D64-B595-4144-8A27-F700715EC331}" srcId="{EC0B9DEB-5AA4-4C76-8577-1E190A30FD14}" destId="{B3274AE5-E3BE-4D72-BF86-B93F1D1B0E32}" srcOrd="5" destOrd="0" parTransId="{0AD2994E-2F12-4532-AF80-2B6561DBA1D5}" sibTransId="{185C0FF3-9DB0-489A-9F01-D6819AD8C715}"/>
    <dgm:cxn modelId="{0BA23A97-D5AE-9447-8C8A-DB0748052B5F}" srcId="{EC0B9DEB-5AA4-4C76-8577-1E190A30FD14}" destId="{EBEFB19C-155B-5047-A3EB-3C69D19A88C9}" srcOrd="0" destOrd="0" parTransId="{F03B469E-60C4-2249-8F75-F93D384E88CB}" sibTransId="{425B43D3-E1B2-244C-BFD5-0E6074890C10}"/>
    <dgm:cxn modelId="{C7D33B40-AFD2-FE4E-B602-358897BFE829}" type="presOf" srcId="{7F3263D6-0F8E-41BD-9CE4-1D30FB29C022}" destId="{12F5BC40-157F-495E-A4D1-BF37D28404CB}" srcOrd="0" destOrd="0" presId="urn:microsoft.com/office/officeart/2005/8/layout/vList5"/>
    <dgm:cxn modelId="{DBAA06F1-9422-4BE9-BE24-C33885B95C34}" srcId="{EC0B9DEB-5AA4-4C76-8577-1E190A30FD14}" destId="{396AD511-47FB-4011-827C-761754A8461A}" srcOrd="4" destOrd="0" parTransId="{B07BF104-9E20-4EA6-92AC-4095973C25B9}" sibTransId="{FB4C2552-DBD5-4233-A8DF-E927449CB632}"/>
    <dgm:cxn modelId="{ECF9BDEF-A772-4670-A803-FD201230DE48}" srcId="{396AD511-47FB-4011-827C-761754A8461A}" destId="{891DFE1D-AB22-4497-81BA-DCC64CEEF00F}" srcOrd="0" destOrd="0" parTransId="{D69F0F09-DC09-44D4-BE21-9EA2A979B040}" sibTransId="{79E8FE1E-D2CE-40B8-960D-FEC04310CAA7}"/>
    <dgm:cxn modelId="{61755408-4E2D-C14E-AE58-3DD253C8465C}" type="presOf" srcId="{B3274AE5-E3BE-4D72-BF86-B93F1D1B0E32}" destId="{A0CEE299-524D-4160-A70A-534E3DDF0DE0}" srcOrd="0" destOrd="0" presId="urn:microsoft.com/office/officeart/2005/8/layout/vList5"/>
    <dgm:cxn modelId="{BA1A5077-E3A9-406A-B95D-DA975EB1BF40}" srcId="{EC0B9DEB-5AA4-4C76-8577-1E190A30FD14}" destId="{42A8AEAF-712D-4442-B330-F122A965C55C}" srcOrd="6" destOrd="0" parTransId="{307D655E-A77F-46AD-AAE8-C7A0C3AB2851}" sibTransId="{0D52B1D8-C132-4BB8-9CAC-3495B08722A8}"/>
    <dgm:cxn modelId="{503981A6-64BD-0A49-8031-FED9C9DC125A}" type="presOf" srcId="{EC0B9DEB-5AA4-4C76-8577-1E190A30FD14}" destId="{DBCCF928-8B5F-4B82-A648-8BF2DB7CE5F3}" srcOrd="0" destOrd="0" presId="urn:microsoft.com/office/officeart/2005/8/layout/vList5"/>
    <dgm:cxn modelId="{E90895ED-42AF-CF4F-BBC1-DE8FC684B750}" type="presOf" srcId="{A91B244A-560D-4C2D-A4CA-FF4A99B2AAB9}" destId="{7E731207-A263-4CD7-BB87-171D61AFB3E0}" srcOrd="0" destOrd="0" presId="urn:microsoft.com/office/officeart/2005/8/layout/vList5"/>
    <dgm:cxn modelId="{B0407FCD-0F3E-45C7-AFF3-DE60C005A8D6}" srcId="{C72315EC-8F26-4585-AAAF-B32C4A36E4B3}" destId="{7F3263D6-0F8E-41BD-9CE4-1D30FB29C022}" srcOrd="0" destOrd="0" parTransId="{9F903B27-7B87-48FE-898D-DA7221F5B7EC}" sibTransId="{85BEB306-D595-46A1-9E79-DBD190AA9E3C}"/>
    <dgm:cxn modelId="{13390A17-47C8-406C-954B-F48FC2375425}" srcId="{EC0B9DEB-5AA4-4C76-8577-1E190A30FD14}" destId="{C72315EC-8F26-4585-AAAF-B32C4A36E4B3}" srcOrd="3" destOrd="0" parTransId="{A9D54BA3-35AE-494C-BA31-EAB6D6BB69F7}" sibTransId="{A2BCD0D0-566A-4626-A7D4-9C8DCEB5ED20}"/>
    <dgm:cxn modelId="{1431BC06-ACAD-7046-91F9-38E576F1F774}" type="presOf" srcId="{940509EA-D63A-4907-93F3-4FD2C504A6CA}" destId="{9C2FDCF3-7BC4-4971-8720-57D0F9734FE6}" srcOrd="0" destOrd="0" presId="urn:microsoft.com/office/officeart/2005/8/layout/vList5"/>
    <dgm:cxn modelId="{7CC7F3B1-9BDC-418E-80B9-59EB32B4F948}" srcId="{96E6AE08-DFD9-4A91-A46F-4BD21EE9D7FE}" destId="{940509EA-D63A-4907-93F3-4FD2C504A6CA}" srcOrd="0" destOrd="0" parTransId="{12CD3DCF-9047-46EB-AEFC-E261411ABA7F}" sibTransId="{7734079A-FDDD-4157-98CB-B02082AFE174}"/>
    <dgm:cxn modelId="{126E7C41-AC9A-CD4F-90ED-7190624056B8}" type="presOf" srcId="{96E6AE08-DFD9-4A91-A46F-4BD21EE9D7FE}" destId="{79B9CC6D-8FF0-4265-A000-A8EA4AE35AAF}" srcOrd="0" destOrd="0" presId="urn:microsoft.com/office/officeart/2005/8/layout/vList5"/>
    <dgm:cxn modelId="{AA1E930F-37CC-EF40-A64C-44B57CB6A16C}" type="presOf" srcId="{EBEFB19C-155B-5047-A3EB-3C69D19A88C9}" destId="{8517EFF5-A586-8C4E-86A2-5FA4F98E8F80}" srcOrd="0" destOrd="0" presId="urn:microsoft.com/office/officeart/2005/8/layout/vList5"/>
    <dgm:cxn modelId="{366360D3-5319-D749-B4C3-EDE61E5E477D}" srcId="{EC0B9DEB-5AA4-4C76-8577-1E190A30FD14}" destId="{AD3926D8-535B-3340-A654-22C328E4C519}" srcOrd="1" destOrd="0" parTransId="{E0FD038E-6789-624E-A8D2-A549FDE3C8C1}" sibTransId="{FAD6946C-5145-BE45-B9E8-17E31D8C7E46}"/>
    <dgm:cxn modelId="{4184CAAC-E06A-426D-B04C-C06940BDE119}" srcId="{B3274AE5-E3BE-4D72-BF86-B93F1D1B0E32}" destId="{1B781B46-0F81-417F-9FFD-89130CD17134}" srcOrd="0" destOrd="0" parTransId="{E2069BD3-DD62-4E0C-9712-BD0B80D7AE94}" sibTransId="{4937AF2E-8E71-4872-945A-44D1D3C620AF}"/>
    <dgm:cxn modelId="{28B2DF11-4778-C646-A6C5-C80C8C1C8EF6}" srcId="{EBEFB19C-155B-5047-A3EB-3C69D19A88C9}" destId="{AAD95542-53AF-0E48-AA98-4EF6DBE8AC57}" srcOrd="0" destOrd="0" parTransId="{2F33813F-4BF5-4949-A6E2-78A5F5664393}" sibTransId="{615139FE-1CE6-5A4D-BB8D-D9402FC254A8}"/>
    <dgm:cxn modelId="{15B2567F-EC86-9B4E-8C98-D840EB7230D0}" type="presOf" srcId="{66BACCEE-C872-8C4E-836F-3943042094F8}" destId="{AD066B5E-5311-134D-A35F-B790E94C5508}" srcOrd="0" destOrd="0" presId="urn:microsoft.com/office/officeart/2005/8/layout/vList5"/>
    <dgm:cxn modelId="{3F3A4040-3CC8-7244-A6D7-ABB065967DAE}" type="presOf" srcId="{396AD511-47FB-4011-827C-761754A8461A}" destId="{819805F3-00BD-4791-AD37-2F28D87F5BF5}" srcOrd="0" destOrd="0" presId="urn:microsoft.com/office/officeart/2005/8/layout/vList5"/>
    <dgm:cxn modelId="{9303693A-FE13-9D4F-9450-7F75A5DBC863}" srcId="{AD3926D8-535B-3340-A654-22C328E4C519}" destId="{66BACCEE-C872-8C4E-836F-3943042094F8}" srcOrd="0" destOrd="0" parTransId="{78F9C01F-4665-1C4A-B400-A34ADF3DA931}" sibTransId="{980006B8-1CBE-C34D-86C4-308FF725183C}"/>
    <dgm:cxn modelId="{5E4D1804-8FAA-6942-BB18-867603DB2FCA}" type="presOf" srcId="{1B781B46-0F81-417F-9FFD-89130CD17134}" destId="{53E25A10-048A-4EE4-95F6-F4DE35DE383D}" srcOrd="0" destOrd="0" presId="urn:microsoft.com/office/officeart/2005/8/layout/vList5"/>
    <dgm:cxn modelId="{78ABF92C-B41E-E346-B39C-A01DC0BC1DB7}" type="presOf" srcId="{AAD95542-53AF-0E48-AA98-4EF6DBE8AC57}" destId="{995A9608-8C45-9F45-B9E9-7D71660F3B8B}" srcOrd="0" destOrd="0" presId="urn:microsoft.com/office/officeart/2005/8/layout/vList5"/>
    <dgm:cxn modelId="{78332E7A-72FB-4200-BA00-02D6A010981D}" srcId="{42A8AEAF-712D-4442-B330-F122A965C55C}" destId="{A91B244A-560D-4C2D-A4CA-FF4A99B2AAB9}" srcOrd="0" destOrd="0" parTransId="{3C0E802D-6785-4D90-879C-A5CA2F84A9FE}" sibTransId="{1CD713F7-E135-4A36-90E6-CB8AC13C2245}"/>
    <dgm:cxn modelId="{3A2BBAD2-430B-8A4D-8ED1-F1AC604728F9}" type="presOf" srcId="{AD3926D8-535B-3340-A654-22C328E4C519}" destId="{99579ACB-0A70-574E-8146-65A02C98784B}" srcOrd="0" destOrd="0" presId="urn:microsoft.com/office/officeart/2005/8/layout/vList5"/>
    <dgm:cxn modelId="{B0EA1711-7502-466C-8595-87D5EB907D27}" srcId="{EC0B9DEB-5AA4-4C76-8577-1E190A30FD14}" destId="{96E6AE08-DFD9-4A91-A46F-4BD21EE9D7FE}" srcOrd="2" destOrd="0" parTransId="{DA9212BD-72E0-4091-98B8-FD93EFAD00F0}" sibTransId="{B36E3512-F5FF-4C66-B366-D186D91E51B7}"/>
    <dgm:cxn modelId="{31A77ACB-F507-A04B-A91D-E4D90016F839}" type="presOf" srcId="{C72315EC-8F26-4585-AAAF-B32C4A36E4B3}" destId="{220939D3-D3B9-4A66-A3A1-CADC2F491F58}" srcOrd="0" destOrd="0" presId="urn:microsoft.com/office/officeart/2005/8/layout/vList5"/>
    <dgm:cxn modelId="{1DA79FF6-F0E8-ED47-867A-895221821FBD}" type="presParOf" srcId="{DBCCF928-8B5F-4B82-A648-8BF2DB7CE5F3}" destId="{FD0455D3-6A10-8545-9F97-C71A15995E6F}" srcOrd="0" destOrd="0" presId="urn:microsoft.com/office/officeart/2005/8/layout/vList5"/>
    <dgm:cxn modelId="{4A7A31B1-8C12-A740-BE8E-D081D899A4CB}" type="presParOf" srcId="{FD0455D3-6A10-8545-9F97-C71A15995E6F}" destId="{8517EFF5-A586-8C4E-86A2-5FA4F98E8F80}" srcOrd="0" destOrd="0" presId="urn:microsoft.com/office/officeart/2005/8/layout/vList5"/>
    <dgm:cxn modelId="{0D835285-B286-5A4A-B5A7-02F21C0FF928}" type="presParOf" srcId="{FD0455D3-6A10-8545-9F97-C71A15995E6F}" destId="{995A9608-8C45-9F45-B9E9-7D71660F3B8B}" srcOrd="1" destOrd="0" presId="urn:microsoft.com/office/officeart/2005/8/layout/vList5"/>
    <dgm:cxn modelId="{0CA664FB-CBD9-B540-8162-5B8C4FDAE898}" type="presParOf" srcId="{DBCCF928-8B5F-4B82-A648-8BF2DB7CE5F3}" destId="{94A2FAF7-A1F7-6349-A0C3-5F948723709F}" srcOrd="1" destOrd="0" presId="urn:microsoft.com/office/officeart/2005/8/layout/vList5"/>
    <dgm:cxn modelId="{80E1C15B-3C16-3247-8583-9CF28D5896B2}" type="presParOf" srcId="{DBCCF928-8B5F-4B82-A648-8BF2DB7CE5F3}" destId="{FFDBA06F-AEC3-4C4E-90E3-56B8D29BBECA}" srcOrd="2" destOrd="0" presId="urn:microsoft.com/office/officeart/2005/8/layout/vList5"/>
    <dgm:cxn modelId="{5A5FE37C-5C2D-4448-8E22-85689A427B37}" type="presParOf" srcId="{FFDBA06F-AEC3-4C4E-90E3-56B8D29BBECA}" destId="{99579ACB-0A70-574E-8146-65A02C98784B}" srcOrd="0" destOrd="0" presId="urn:microsoft.com/office/officeart/2005/8/layout/vList5"/>
    <dgm:cxn modelId="{034B33BA-1AB5-3E4E-B034-835E13E6B60F}" type="presParOf" srcId="{FFDBA06F-AEC3-4C4E-90E3-56B8D29BBECA}" destId="{AD066B5E-5311-134D-A35F-B790E94C5508}" srcOrd="1" destOrd="0" presId="urn:microsoft.com/office/officeart/2005/8/layout/vList5"/>
    <dgm:cxn modelId="{54B0C24A-C1C0-EC4F-9073-154A8EB42463}" type="presParOf" srcId="{DBCCF928-8B5F-4B82-A648-8BF2DB7CE5F3}" destId="{FE89C790-ED5B-FD45-83F3-CA063BAA2B41}" srcOrd="3" destOrd="0" presId="urn:microsoft.com/office/officeart/2005/8/layout/vList5"/>
    <dgm:cxn modelId="{5F0EFDD6-7B6D-DC4D-AFB1-5BDDEE5A3819}" type="presParOf" srcId="{DBCCF928-8B5F-4B82-A648-8BF2DB7CE5F3}" destId="{3075668C-C0D8-4DB1-8031-5CDC8B620919}" srcOrd="4" destOrd="0" presId="urn:microsoft.com/office/officeart/2005/8/layout/vList5"/>
    <dgm:cxn modelId="{18BE7502-B7A0-564F-BF6C-E71EFD887775}" type="presParOf" srcId="{3075668C-C0D8-4DB1-8031-5CDC8B620919}" destId="{79B9CC6D-8FF0-4265-A000-A8EA4AE35AAF}" srcOrd="0" destOrd="0" presId="urn:microsoft.com/office/officeart/2005/8/layout/vList5"/>
    <dgm:cxn modelId="{D17A8694-2180-0649-AE2A-5DCE0E4CEDE9}" type="presParOf" srcId="{3075668C-C0D8-4DB1-8031-5CDC8B620919}" destId="{9C2FDCF3-7BC4-4971-8720-57D0F9734FE6}" srcOrd="1" destOrd="0" presId="urn:microsoft.com/office/officeart/2005/8/layout/vList5"/>
    <dgm:cxn modelId="{378157CC-DC94-0C4C-9F9F-1F81F2599336}" type="presParOf" srcId="{DBCCF928-8B5F-4B82-A648-8BF2DB7CE5F3}" destId="{25D4D91A-5FD3-4D18-A91A-9D3C8DF78AFE}" srcOrd="5" destOrd="0" presId="urn:microsoft.com/office/officeart/2005/8/layout/vList5"/>
    <dgm:cxn modelId="{1700DDA0-DAB3-A140-B348-DF32EADB16A8}" type="presParOf" srcId="{DBCCF928-8B5F-4B82-A648-8BF2DB7CE5F3}" destId="{6558236F-3ECB-4064-84F0-9F2CD6C7D65E}" srcOrd="6" destOrd="0" presId="urn:microsoft.com/office/officeart/2005/8/layout/vList5"/>
    <dgm:cxn modelId="{8CB6927B-C437-514F-B3EF-A30EF97AC5FD}" type="presParOf" srcId="{6558236F-3ECB-4064-84F0-9F2CD6C7D65E}" destId="{220939D3-D3B9-4A66-A3A1-CADC2F491F58}" srcOrd="0" destOrd="0" presId="urn:microsoft.com/office/officeart/2005/8/layout/vList5"/>
    <dgm:cxn modelId="{125F0179-1D49-E244-94F2-334D16C7057F}" type="presParOf" srcId="{6558236F-3ECB-4064-84F0-9F2CD6C7D65E}" destId="{12F5BC40-157F-495E-A4D1-BF37D28404CB}" srcOrd="1" destOrd="0" presId="urn:microsoft.com/office/officeart/2005/8/layout/vList5"/>
    <dgm:cxn modelId="{55F548BC-9AFC-984F-8FA9-2080B762F140}" type="presParOf" srcId="{DBCCF928-8B5F-4B82-A648-8BF2DB7CE5F3}" destId="{F1C1D74D-E9CD-4B08-B126-BBB2317FAA33}" srcOrd="7" destOrd="0" presId="urn:microsoft.com/office/officeart/2005/8/layout/vList5"/>
    <dgm:cxn modelId="{64A6A326-0B44-E742-886C-189F08D95E74}" type="presParOf" srcId="{DBCCF928-8B5F-4B82-A648-8BF2DB7CE5F3}" destId="{86D694A6-DCB6-4483-B68A-583C09CC9BE1}" srcOrd="8" destOrd="0" presId="urn:microsoft.com/office/officeart/2005/8/layout/vList5"/>
    <dgm:cxn modelId="{810B7C70-50DC-F042-A47B-B669BB0DE882}" type="presParOf" srcId="{86D694A6-DCB6-4483-B68A-583C09CC9BE1}" destId="{819805F3-00BD-4791-AD37-2F28D87F5BF5}" srcOrd="0" destOrd="0" presId="urn:microsoft.com/office/officeart/2005/8/layout/vList5"/>
    <dgm:cxn modelId="{68A653DD-679C-4C48-A81B-6B6D52079AFE}" type="presParOf" srcId="{86D694A6-DCB6-4483-B68A-583C09CC9BE1}" destId="{B433C2EA-A3A3-4A9D-9572-896CD795A4EB}" srcOrd="1" destOrd="0" presId="urn:microsoft.com/office/officeart/2005/8/layout/vList5"/>
    <dgm:cxn modelId="{BA614910-9870-8140-8D0A-B641B173D83E}" type="presParOf" srcId="{DBCCF928-8B5F-4B82-A648-8BF2DB7CE5F3}" destId="{CAD81087-6BBE-4DE1-ABAC-79DEC7F9C9BF}" srcOrd="9" destOrd="0" presId="urn:microsoft.com/office/officeart/2005/8/layout/vList5"/>
    <dgm:cxn modelId="{9569A1D2-25EB-E641-A4B9-58426F3AC18D}" type="presParOf" srcId="{DBCCF928-8B5F-4B82-A648-8BF2DB7CE5F3}" destId="{045CB9C2-5D5D-4E96-9D94-3ADD253B6606}" srcOrd="10" destOrd="0" presId="urn:microsoft.com/office/officeart/2005/8/layout/vList5"/>
    <dgm:cxn modelId="{95214D5F-FDE9-2E4D-9BA3-0D3EE523BD74}" type="presParOf" srcId="{045CB9C2-5D5D-4E96-9D94-3ADD253B6606}" destId="{A0CEE299-524D-4160-A70A-534E3DDF0DE0}" srcOrd="0" destOrd="0" presId="urn:microsoft.com/office/officeart/2005/8/layout/vList5"/>
    <dgm:cxn modelId="{927631A9-857F-DB42-A1D9-4B64DA66F32E}" type="presParOf" srcId="{045CB9C2-5D5D-4E96-9D94-3ADD253B6606}" destId="{53E25A10-048A-4EE4-95F6-F4DE35DE383D}" srcOrd="1" destOrd="0" presId="urn:microsoft.com/office/officeart/2005/8/layout/vList5"/>
    <dgm:cxn modelId="{669C9CDE-7F76-FD45-A785-894112B7BAAA}" type="presParOf" srcId="{DBCCF928-8B5F-4B82-A648-8BF2DB7CE5F3}" destId="{5B43C8C4-B060-40BD-A69B-F41E5FDEAA46}" srcOrd="11" destOrd="0" presId="urn:microsoft.com/office/officeart/2005/8/layout/vList5"/>
    <dgm:cxn modelId="{F14F10F5-D7A4-DB40-B2EA-D0D1500F5326}" type="presParOf" srcId="{DBCCF928-8B5F-4B82-A648-8BF2DB7CE5F3}" destId="{DD815A36-AF0E-4DAA-8ABB-99B4A543F7B3}" srcOrd="12" destOrd="0" presId="urn:microsoft.com/office/officeart/2005/8/layout/vList5"/>
    <dgm:cxn modelId="{594E8007-DA98-E34C-88A3-CF1C2CF9F0B5}" type="presParOf" srcId="{DD815A36-AF0E-4DAA-8ABB-99B4A543F7B3}" destId="{92B44375-04E2-4EFD-A8D4-8A934542835D}" srcOrd="0" destOrd="0" presId="urn:microsoft.com/office/officeart/2005/8/layout/vList5"/>
    <dgm:cxn modelId="{9E6B25DD-AD05-3945-8799-848C8A7C1801}" type="presParOf" srcId="{DD815A36-AF0E-4DAA-8ABB-99B4A543F7B3}" destId="{7E731207-A263-4CD7-BB87-171D61AFB3E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A9608-8C45-9F45-B9E9-7D71660F3B8B}">
      <dsp:nvSpPr>
        <dsp:cNvPr id="0" name=""/>
        <dsp:cNvSpPr/>
      </dsp:nvSpPr>
      <dsp:spPr>
        <a:xfrm rot="5400000">
          <a:off x="3045896" y="-1291039"/>
          <a:ext cx="364479" cy="303824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Design and installation</a:t>
          </a:r>
          <a:endParaRPr lang="en-US" sz="1700" kern="1200" dirty="0"/>
        </a:p>
      </dsp:txBody>
      <dsp:txXfrm rot="-5400000">
        <a:off x="1709013" y="63636"/>
        <a:ext cx="3020454" cy="328895"/>
      </dsp:txXfrm>
    </dsp:sp>
    <dsp:sp modelId="{8517EFF5-A586-8C4E-86A2-5FA4F98E8F80}">
      <dsp:nvSpPr>
        <dsp:cNvPr id="0" name=""/>
        <dsp:cNvSpPr/>
      </dsp:nvSpPr>
      <dsp:spPr>
        <a:xfrm>
          <a:off x="0" y="284"/>
          <a:ext cx="1709013" cy="4555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Simple</a:t>
          </a:r>
          <a:endParaRPr lang="en-US" sz="2100" kern="1200" dirty="0"/>
        </a:p>
      </dsp:txBody>
      <dsp:txXfrm>
        <a:off x="22241" y="22525"/>
        <a:ext cx="1664531" cy="411117"/>
      </dsp:txXfrm>
    </dsp:sp>
    <dsp:sp modelId="{AD066B5E-5311-134D-A35F-B790E94C5508}">
      <dsp:nvSpPr>
        <dsp:cNvPr id="0" name=""/>
        <dsp:cNvSpPr/>
      </dsp:nvSpPr>
      <dsp:spPr>
        <a:xfrm rot="5400000">
          <a:off x="3045896" y="-812659"/>
          <a:ext cx="364479" cy="303824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Scalable to any size installation</a:t>
          </a:r>
          <a:endParaRPr lang="en-US" sz="1700" kern="1200" dirty="0"/>
        </a:p>
      </dsp:txBody>
      <dsp:txXfrm rot="-5400000">
        <a:off x="1709013" y="542016"/>
        <a:ext cx="3020454" cy="328895"/>
      </dsp:txXfrm>
    </dsp:sp>
    <dsp:sp modelId="{99579ACB-0A70-574E-8146-65A02C98784B}">
      <dsp:nvSpPr>
        <dsp:cNvPr id="0" name=""/>
        <dsp:cNvSpPr/>
      </dsp:nvSpPr>
      <dsp:spPr>
        <a:xfrm>
          <a:off x="0" y="478663"/>
          <a:ext cx="1709013" cy="4555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Modular</a:t>
          </a:r>
          <a:endParaRPr lang="en-US" sz="2100" kern="1200" dirty="0"/>
        </a:p>
      </dsp:txBody>
      <dsp:txXfrm>
        <a:off x="22241" y="500904"/>
        <a:ext cx="1664531" cy="411117"/>
      </dsp:txXfrm>
    </dsp:sp>
    <dsp:sp modelId="{9C2FDCF3-7BC4-4971-8720-57D0F9734FE6}">
      <dsp:nvSpPr>
        <dsp:cNvPr id="0" name=""/>
        <dsp:cNvSpPr/>
      </dsp:nvSpPr>
      <dsp:spPr>
        <a:xfrm rot="5400000">
          <a:off x="3045896" y="-334279"/>
          <a:ext cx="364479" cy="303824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No high voltage DC and DC losses</a:t>
          </a:r>
          <a:endParaRPr lang="en-US" sz="1800" kern="1200" dirty="0"/>
        </a:p>
      </dsp:txBody>
      <dsp:txXfrm rot="-5400000">
        <a:off x="1709013" y="1020396"/>
        <a:ext cx="3020454" cy="328895"/>
      </dsp:txXfrm>
    </dsp:sp>
    <dsp:sp modelId="{79B9CC6D-8FF0-4265-A000-A8EA4AE35AAF}">
      <dsp:nvSpPr>
        <dsp:cNvPr id="0" name=""/>
        <dsp:cNvSpPr/>
      </dsp:nvSpPr>
      <dsp:spPr>
        <a:xfrm>
          <a:off x="0" y="957043"/>
          <a:ext cx="1709013" cy="4555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Safe</a:t>
          </a:r>
          <a:endParaRPr lang="en-US" sz="2100" kern="1200" dirty="0"/>
        </a:p>
      </dsp:txBody>
      <dsp:txXfrm>
        <a:off x="22241" y="979284"/>
        <a:ext cx="1664531" cy="411117"/>
      </dsp:txXfrm>
    </dsp:sp>
    <dsp:sp modelId="{12F5BC40-157F-495E-A4D1-BF37D28404CB}">
      <dsp:nvSpPr>
        <dsp:cNvPr id="0" name=""/>
        <dsp:cNvSpPr/>
      </dsp:nvSpPr>
      <dsp:spPr>
        <a:xfrm rot="5400000">
          <a:off x="3045896" y="144099"/>
          <a:ext cx="364479" cy="303824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Monitor and control each panel</a:t>
          </a:r>
          <a:endParaRPr lang="en-US" sz="1800" kern="1200" dirty="0"/>
        </a:p>
      </dsp:txBody>
      <dsp:txXfrm rot="-5400000">
        <a:off x="1709013" y="1498774"/>
        <a:ext cx="3020454" cy="328895"/>
      </dsp:txXfrm>
    </dsp:sp>
    <dsp:sp modelId="{220939D3-D3B9-4A66-A3A1-CADC2F491F58}">
      <dsp:nvSpPr>
        <dsp:cNvPr id="0" name=""/>
        <dsp:cNvSpPr/>
      </dsp:nvSpPr>
      <dsp:spPr>
        <a:xfrm>
          <a:off x="0" y="1435423"/>
          <a:ext cx="1709013" cy="4555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Smart</a:t>
          </a:r>
          <a:endParaRPr lang="en-US" sz="2100" kern="1200" dirty="0"/>
        </a:p>
      </dsp:txBody>
      <dsp:txXfrm>
        <a:off x="22241" y="1457664"/>
        <a:ext cx="1664531" cy="411117"/>
      </dsp:txXfrm>
    </dsp:sp>
    <dsp:sp modelId="{B433C2EA-A3A3-4A9D-9572-896CD795A4EB}">
      <dsp:nvSpPr>
        <dsp:cNvPr id="0" name=""/>
        <dsp:cNvSpPr/>
      </dsp:nvSpPr>
      <dsp:spPr>
        <a:xfrm rot="5400000">
          <a:off x="3045896" y="622479"/>
          <a:ext cx="364479" cy="3038246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No single point failure</a:t>
          </a:r>
          <a:endParaRPr lang="en-US" sz="1800" kern="1200" dirty="0"/>
        </a:p>
      </dsp:txBody>
      <dsp:txXfrm rot="-5400000">
        <a:off x="1709013" y="1977154"/>
        <a:ext cx="3020454" cy="328895"/>
      </dsp:txXfrm>
    </dsp:sp>
    <dsp:sp modelId="{819805F3-00BD-4791-AD37-2F28D87F5BF5}">
      <dsp:nvSpPr>
        <dsp:cNvPr id="0" name=""/>
        <dsp:cNvSpPr/>
      </dsp:nvSpPr>
      <dsp:spPr>
        <a:xfrm>
          <a:off x="0" y="1913802"/>
          <a:ext cx="1709013" cy="45559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Reliable</a:t>
          </a:r>
          <a:endParaRPr lang="en-US" sz="2100" kern="1200" dirty="0"/>
        </a:p>
      </dsp:txBody>
      <dsp:txXfrm>
        <a:off x="22241" y="1936043"/>
        <a:ext cx="1664531" cy="411117"/>
      </dsp:txXfrm>
    </dsp:sp>
    <dsp:sp modelId="{53E25A10-048A-4EE4-95F6-F4DE35DE383D}">
      <dsp:nvSpPr>
        <dsp:cNvPr id="0" name=""/>
        <dsp:cNvSpPr/>
      </dsp:nvSpPr>
      <dsp:spPr>
        <a:xfrm rot="5400000">
          <a:off x="3045896" y="1100859"/>
          <a:ext cx="364479" cy="303824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Maximum power for each panel</a:t>
          </a:r>
          <a:endParaRPr lang="en-US" sz="1800" kern="1200" dirty="0"/>
        </a:p>
      </dsp:txBody>
      <dsp:txXfrm rot="-5400000">
        <a:off x="1709013" y="2455534"/>
        <a:ext cx="3020454" cy="328895"/>
      </dsp:txXfrm>
    </dsp:sp>
    <dsp:sp modelId="{A0CEE299-524D-4160-A70A-534E3DDF0DE0}">
      <dsp:nvSpPr>
        <dsp:cNvPr id="0" name=""/>
        <dsp:cNvSpPr/>
      </dsp:nvSpPr>
      <dsp:spPr>
        <a:xfrm>
          <a:off x="0" y="2392182"/>
          <a:ext cx="1709013" cy="4555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Powerful</a:t>
          </a:r>
          <a:endParaRPr lang="en-US" sz="2100" kern="1200" dirty="0"/>
        </a:p>
      </dsp:txBody>
      <dsp:txXfrm>
        <a:off x="22241" y="2414423"/>
        <a:ext cx="1664531" cy="411117"/>
      </dsp:txXfrm>
    </dsp:sp>
    <dsp:sp modelId="{7E731207-A263-4CD7-BB87-171D61AFB3E0}">
      <dsp:nvSpPr>
        <dsp:cNvPr id="0" name=""/>
        <dsp:cNvSpPr/>
      </dsp:nvSpPr>
      <dsp:spPr>
        <a:xfrm rot="5400000">
          <a:off x="3045896" y="1579238"/>
          <a:ext cx="364479" cy="303824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Install &amp; add one panel at a time</a:t>
          </a:r>
          <a:endParaRPr lang="en-US" sz="1800" kern="1200" dirty="0"/>
        </a:p>
      </dsp:txBody>
      <dsp:txXfrm rot="-5400000">
        <a:off x="1709013" y="2933913"/>
        <a:ext cx="3020454" cy="328895"/>
      </dsp:txXfrm>
    </dsp:sp>
    <dsp:sp modelId="{92B44375-04E2-4EFD-A8D4-8A934542835D}">
      <dsp:nvSpPr>
        <dsp:cNvPr id="0" name=""/>
        <dsp:cNvSpPr/>
      </dsp:nvSpPr>
      <dsp:spPr>
        <a:xfrm>
          <a:off x="0" y="2870562"/>
          <a:ext cx="1709013" cy="4555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East to Install</a:t>
          </a:r>
          <a:endParaRPr lang="en-US" sz="2100" kern="1200" dirty="0"/>
        </a:p>
      </dsp:txBody>
      <dsp:txXfrm>
        <a:off x="22241" y="2892803"/>
        <a:ext cx="1664531" cy="411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762B91A-A8D1-4C38-BB8A-AC11F5E00290}" type="datetime1">
              <a:rPr lang="en-US" altLang="en-US"/>
              <a:pPr>
                <a:defRPr/>
              </a:pPr>
              <a:t>3/8/18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C15B63F-9262-49A0-B9F4-7CEFCF0864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843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04A5C29-0010-416B-83BF-F562F21F26DB}" type="datetime1">
              <a:rPr lang="en-US" altLang="en-US"/>
              <a:pPr>
                <a:defRPr/>
              </a:pPr>
              <a:t>3/8/18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7050"/>
            <a:ext cx="46736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172" tIns="46586" rIns="93172" bIns="4658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30575"/>
            <a:ext cx="7435850" cy="3154363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AB1F5F1-63A7-484D-B966-D645CD9353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36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63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>
                <a:latin typeface="Calibri" panose="020F0502020204030204" pitchFamily="34" charset="0"/>
              </a:rPr>
              <a:t>Cost</a:t>
            </a:r>
            <a:r>
              <a:rPr lang="en-US" altLang="zh-CN" b="1" dirty="0" smtClean="0"/>
              <a:t> </a:t>
            </a:r>
            <a:r>
              <a:rPr lang="en-US" altLang="zh-CN" sz="1200" b="1" dirty="0" smtClean="0">
                <a:latin typeface="Calibri" panose="020F0502020204030204" pitchFamily="34" charset="0"/>
              </a:rPr>
              <a:t>of Equity (</a:t>
            </a:r>
            <a:r>
              <a:rPr lang="en-US" altLang="zh-CN" sz="1200" b="1" dirty="0" err="1" smtClean="0">
                <a:latin typeface="Calibri" panose="020F0502020204030204" pitchFamily="34" charset="0"/>
              </a:rPr>
              <a:t>CoE</a:t>
            </a:r>
            <a:r>
              <a:rPr lang="en-US" altLang="zh-CN" sz="1200" b="1" dirty="0" smtClean="0">
                <a:latin typeface="Calibri" panose="020F0502020204030204" pitchFamily="34" charset="0"/>
              </a:rPr>
              <a:t>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 smtClean="0"/>
              <a:t>Cost of Debt (</a:t>
            </a:r>
            <a:r>
              <a:rPr lang="en-US" altLang="zh-CN" b="1" dirty="0" err="1" smtClean="0"/>
              <a:t>CoD</a:t>
            </a:r>
            <a:r>
              <a:rPr lang="en-US" altLang="zh-CN" b="1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0126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0863" y="693738"/>
            <a:ext cx="5654675" cy="31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2017-07-05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17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65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DEF976-3BEE-8C4A-86E3-097AF25DF330}" type="slidenum">
              <a:rPr lang="en-US"/>
              <a:pPr/>
              <a:t>18</a:t>
            </a:fld>
            <a:endParaRPr lang="en-US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796A3F-DF96-7F44-9FE6-5723E73D9364}" type="slidenum">
              <a:rPr lang="en-US"/>
              <a:pPr/>
              <a:t>21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72137-D5AD-B947-B230-A1CA32FDC987}" type="slidenum">
              <a:rPr lang="en-US"/>
              <a:pPr/>
              <a:t>22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1716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171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569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Redra</a:t>
            </a:r>
            <a:r>
              <a:rPr lang="en-US" baseline="0" dirty="0" smtClean="0"/>
              <a:t>w the same panel but the back inverter is now iPV++ that covers bigger area.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81F3BC3-7AD3-484B-BA97-4D06FEFE7CBC}" type="datetime1">
              <a:rPr lang="en-US" smtClean="0"/>
              <a:pPr/>
              <a:t>3/8/18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27B37-8950-4131-BFA4-207FFD25F3F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35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63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A219F1B9-4577-3D4C-82F3-C858C5E8B1BF}" type="slidenum">
              <a:rPr lang="zh-CN" altLang="en-US" sz="1300">
                <a:latin typeface="Calibri" charset="0"/>
              </a:rPr>
              <a:pPr/>
              <a:t>2</a:t>
            </a:fld>
            <a:endParaRPr lang="en-US" altLang="zh-CN" sz="1300">
              <a:latin typeface="Calibri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4A59CD7-60B2-4DAD-8F34-B8E2E8DC0F2E}" type="slidenum">
              <a:rPr lang="en-US" altLang="en-US" sz="1300">
                <a:latin typeface="Calibri" panose="020F0502020204030204" pitchFamily="34" charset="0"/>
              </a:rPr>
              <a:pPr/>
              <a:t>38</a:t>
            </a:fld>
            <a:endParaRPr lang="en-US" altLang="en-US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0419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4ED109-FF16-4D84-8648-FAAF74140C17}" type="slidenum">
              <a:rPr lang="en-US" altLang="en-US" sz="1300">
                <a:latin typeface="Calibri" panose="020F0502020204030204" pitchFamily="34" charset="0"/>
              </a:rPr>
              <a:pPr/>
              <a:t>39</a:t>
            </a:fld>
            <a:endParaRPr lang="en-US" altLang="en-US" sz="13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39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0863" y="693738"/>
            <a:ext cx="5654675" cy="31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Solar Inverters</a:t>
            </a:r>
            <a:br>
              <a:rPr lang="en-US" smtClean="0"/>
            </a:b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2013-05-08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Infineon Technologies AG 2013.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CC3B5A7-128B-40AF-B474-DDC5AA3D1E6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4901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639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Talk about fact Battery are projected to be cheap. </a:t>
            </a:r>
          </a:p>
        </p:txBody>
      </p:sp>
      <p:sp>
        <p:nvSpPr>
          <p:cNvPr id="17412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2DD77A-C802-49BF-A661-6B420FDBAC6F}" type="slidenum">
              <a:rPr lang="en-US" altLang="en-US" smtClean="0">
                <a:latin typeface="Calibri" panose="020F0502020204030204" pitchFamily="34" charset="0"/>
              </a:rPr>
              <a:pPr/>
              <a:t>42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B1F5F1-63A7-484D-B966-D645CD93531F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78596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91A23-06A6-FD4E-84F1-FB858D3CF348}" type="slidenum">
              <a:rPr lang="en-US"/>
              <a:pPr/>
              <a:t>48</a:t>
            </a:fld>
            <a:endParaRPr lang="en-U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0CEF7F0-3250-4C5D-9E1C-471FFB47C6D6}" type="slidenum">
              <a:rPr lang="en-US" altLang="en-US" smtClean="0">
                <a:latin typeface="Calibri" panose="020F0502020204030204" pitchFamily="34" charset="0"/>
              </a:rPr>
              <a:pPr/>
              <a:t>49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E24EC7CF-46D3-234A-9727-6C01B80F069C}" type="slidenum">
              <a:rPr lang="en-US" sz="1300">
                <a:latin typeface="Calibri" charset="0"/>
              </a:rPr>
              <a:pPr/>
              <a:t>53</a:t>
            </a:fld>
            <a:endParaRPr lang="en-US" sz="13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DEF976-3BEE-8C4A-86E3-097AF25DF330}" type="slidenum">
              <a:rPr lang="en-US"/>
              <a:pPr/>
              <a:t>54</a:t>
            </a:fld>
            <a:endParaRPr lang="en-US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B03BBD73-65AF-CB4D-82A5-4D5659569872}" type="slidenum">
              <a:rPr lang="en-US" sz="1300">
                <a:latin typeface="Calibri" charset="0"/>
              </a:rPr>
              <a:pPr/>
              <a:t>3</a:t>
            </a:fld>
            <a:endParaRPr lang="en-US" sz="13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39D57C0-A645-435D-94C6-6AFC5B8201FC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0CEF7F0-3250-4C5D-9E1C-471FFB47C6D6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Calibri" charset="0"/>
                <a:ea typeface="MS PGothic" charset="0"/>
              </a:rPr>
              <a:t>http://www.dailymail.co.uk/news/article-2055520/Feed-tariffs-Entire-area-Nottingham-gets-solar-panels-fitted-roofs.html</a:t>
            </a:r>
          </a:p>
          <a:p>
            <a:endParaRPr lang="en-US">
              <a:latin typeface="Calibri" charset="0"/>
              <a:ea typeface="MS PGothic" charset="0"/>
            </a:endParaRPr>
          </a:p>
          <a:p>
            <a:r>
              <a:rPr lang="en-US">
                <a:latin typeface="Calibri" charset="0"/>
                <a:ea typeface="MS PGothic" charset="0"/>
              </a:rPr>
              <a:t>http://www.treehugger.com/solar-technology/powering-20000-homes-the-worlds-largest-pv-solar-farm-opens.html</a:t>
            </a:r>
          </a:p>
          <a:p>
            <a:endParaRPr lang="en-US">
              <a:latin typeface="Calibri" charset="0"/>
              <a:ea typeface="MS PGothic" charset="0"/>
            </a:endParaRPr>
          </a:p>
          <a:p>
            <a:r>
              <a:rPr lang="en-US">
                <a:latin typeface="Calibri" charset="0"/>
                <a:ea typeface="MS PGothic" charset="0"/>
              </a:rPr>
              <a:t>http://www.motherjones.com/blue-marble/2015/07/obama-just-made-it-easier-low-income-communities-go-solar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47D49DBA-38AE-1A47-BF99-B2C5F738365C}" type="slidenum">
              <a:rPr lang="en-US" sz="1300">
                <a:latin typeface="Calibri" charset="0"/>
              </a:rPr>
              <a:pPr/>
              <a:t>7</a:t>
            </a:fld>
            <a:endParaRPr lang="en-US" sz="13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0863" y="693738"/>
            <a:ext cx="5654675" cy="31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2017-07-05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10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86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0863" y="693738"/>
            <a:ext cx="5654675" cy="31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2017-07-05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11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4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0863" y="693738"/>
            <a:ext cx="5654675" cy="3181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2017-07-05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12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21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gen_weblike_CO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90577-592F-8E44-B965-920CE75C485A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3C722-2BC9-4B83-BEEF-CAA8BD881B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46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54887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315D-15AE-4849-AF31-A1D51C6DA7BF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C81F4-A468-47A5-9B6A-4CFF18EEDE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6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14351"/>
            <a:ext cx="2057400" cy="408027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14351"/>
            <a:ext cx="6019800" cy="408027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819AC-4EA4-2447-979E-6DA01E1163A9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516D6-2704-4728-BCBA-E5B29EBD5B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316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8110728" y="4767263"/>
            <a:ext cx="288036" cy="273844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Arial"/>
              </a:defRPr>
            </a:lvl1pPr>
          </a:lstStyle>
          <a:p>
            <a:fld id="{A1E52000-6E6C-4F8C-96C7-32E901F4ED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1"/>
          </p:nvPr>
        </p:nvSpPr>
        <p:spPr>
          <a:xfrm>
            <a:off x="457200" y="4767263"/>
            <a:ext cx="288036" cy="273844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Arial"/>
              </a:defRPr>
            </a:lvl1pPr>
          </a:lstStyle>
          <a:p>
            <a:r>
              <a:rPr lang="en-US" smtClean="0"/>
              <a:t>2017-07-05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4283964" y="4767263"/>
            <a:ext cx="576072" cy="273844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898989"/>
              </a:buClr>
              <a:defRPr sz="1200" b="0">
                <a:solidFill>
                  <a:srgbClr val="898989"/>
                </a:solidFill>
                <a:latin typeface="Arial"/>
              </a:defRPr>
            </a:lvl1pPr>
          </a:lstStyle>
          <a:p>
            <a:r>
              <a:rPr lang="en-US" smtClean="0"/>
              <a:t>Copyright © Infineon Technologies AG 2017.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87140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6286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1"/>
            <a:ext cx="8229600" cy="32801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583EE-F6EE-5543-B3C5-86E00BB94507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676CCC-9A8D-4B10-BAF4-0F2B4190E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231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801B-0362-334F-9A9C-BE5605E9471B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0117F69-30B7-4CF8-AF08-DFC3D4422C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52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60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8E095-A8A4-AD44-B742-6565FD3C505C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4EC7D2A-82E8-493F-9086-61227DF9E5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0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54887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DD93A-4BCF-254E-99D4-609485FB1682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5C88F-14C5-45D5-A8CC-0300D431E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31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60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4476A-3D1D-2248-80E8-20C709D554BB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E70C8E-FC47-4FC0-B8CD-E1B7D9F9F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554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B1972-C8F2-3545-A5A7-DA39AC15F038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BB465-4280-4730-9C09-7060194EAF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455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14350"/>
            <a:ext cx="3008313" cy="561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14351"/>
            <a:ext cx="5111750" cy="40802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7AC07-475B-B047-A535-886650A667CF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CAF1D-BD7C-4C5E-B29B-C19EE99140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99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8650"/>
            <a:ext cx="5486400" cy="291703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7A2C5-2E7E-C04E-995C-9E1A93381401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5C3D7-2EBA-43C5-9A11-2DDD3DDC5E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969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39F8385-F81C-0D40-91F1-2ED878D437C8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CAD3A74-5BFF-4882-B03E-3BB81A0DCE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8" descr="gen_weblike_INT01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-7938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8" r:id="rId1"/>
    <p:sldLayoutId id="2147484619" r:id="rId2"/>
    <p:sldLayoutId id="2147484620" r:id="rId3"/>
    <p:sldLayoutId id="2147484621" r:id="rId4"/>
    <p:sldLayoutId id="2147484622" r:id="rId5"/>
    <p:sldLayoutId id="2147484623" r:id="rId6"/>
    <p:sldLayoutId id="2147484613" r:id="rId7"/>
    <p:sldLayoutId id="2147484614" r:id="rId8"/>
    <p:sldLayoutId id="2147484615" r:id="rId9"/>
    <p:sldLayoutId id="2147484616" r:id="rId10"/>
    <p:sldLayoutId id="2147484617" r:id="rId11"/>
    <p:sldLayoutId id="2147484624" r:id="rId12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oleObject" Target="../embeddings/oleObject1.bin"/><Relationship Id="rId8" Type="http://schemas.openxmlformats.org/officeDocument/2006/relationships/image" Target="../media/image4.png"/><Relationship Id="rId9" Type="http://schemas.openxmlformats.org/officeDocument/2006/relationships/image" Target="../media/image8.png"/><Relationship Id="rId10" Type="http://schemas.openxmlformats.org/officeDocument/2006/relationships/image" Target="../media/image9.jpeg"/><Relationship Id="rId11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8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9.jpeg"/><Relationship Id="rId6" Type="http://schemas.openxmlformats.org/officeDocument/2006/relationships/image" Target="../media/image38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5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jpeg"/><Relationship Id="rId12" Type="http://schemas.openxmlformats.org/officeDocument/2006/relationships/image" Target="../media/image58.png"/><Relationship Id="rId13" Type="http://schemas.openxmlformats.org/officeDocument/2006/relationships/image" Target="../media/image59.jpeg"/><Relationship Id="rId14" Type="http://schemas.openxmlformats.org/officeDocument/2006/relationships/image" Target="../media/image60.png"/><Relationship Id="rId15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png"/><Relationship Id="rId9" Type="http://schemas.openxmlformats.org/officeDocument/2006/relationships/image" Target="../media/image55.jpeg"/><Relationship Id="rId10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jpeg"/><Relationship Id="rId12" Type="http://schemas.openxmlformats.org/officeDocument/2006/relationships/image" Target="../media/image58.png"/><Relationship Id="rId13" Type="http://schemas.openxmlformats.org/officeDocument/2006/relationships/image" Target="../media/image59.jpeg"/><Relationship Id="rId14" Type="http://schemas.openxmlformats.org/officeDocument/2006/relationships/image" Target="../media/image60.png"/><Relationship Id="rId15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png"/><Relationship Id="rId9" Type="http://schemas.openxmlformats.org/officeDocument/2006/relationships/image" Target="../media/image55.jpeg"/><Relationship Id="rId10" Type="http://schemas.openxmlformats.org/officeDocument/2006/relationships/image" Target="../media/image5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jpeg"/><Relationship Id="rId5" Type="http://schemas.openxmlformats.org/officeDocument/2006/relationships/image" Target="../media/image64.jpeg"/><Relationship Id="rId6" Type="http://schemas.openxmlformats.org/officeDocument/2006/relationships/image" Target="../media/image65.jpeg"/><Relationship Id="rId7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ssa.batarseh@ucf.edu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-152400" y="120015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4000" b="1" i="1" dirty="0" smtClean="0"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en-US" altLang="en-US" sz="3200" b="1" i="1" dirty="0" smtClean="0">
                <a:latin typeface="Times New Roman" charset="0"/>
                <a:ea typeface="Times New Roman" charset="0"/>
                <a:cs typeface="Times New Roman" charset="0"/>
              </a:rPr>
              <a:t>Novel Architecture of </a:t>
            </a:r>
            <a:r>
              <a:rPr lang="en-US" altLang="en-US" sz="2800" b="1" i="1" dirty="0" smtClean="0">
                <a:latin typeface="Times New Roman" charset="0"/>
                <a:ea typeface="Times New Roman" charset="0"/>
                <a:cs typeface="Times New Roman" charset="0"/>
              </a:rPr>
              <a:t>Integrated Photovoltaic (PV) and </a:t>
            </a:r>
          </a:p>
          <a:p>
            <a:r>
              <a:rPr lang="en-US" altLang="en-US" sz="2800" b="1" i="1" dirty="0" smtClean="0">
                <a:latin typeface="Times New Roman" charset="0"/>
                <a:ea typeface="Times New Roman" charset="0"/>
                <a:cs typeface="Times New Roman" charset="0"/>
              </a:rPr>
              <a:t>Energy Storage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257175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Al-Quds University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044824" y="3296146"/>
            <a:ext cx="3432175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1800" dirty="0" smtClean="0"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Times New Roman" panose="02020603050405020304" pitchFamily="18" charset="0"/>
              </a:rPr>
              <a:t>Florida </a:t>
            </a:r>
            <a:r>
              <a:rPr lang="en-US" altLang="en-US" sz="1800" dirty="0">
                <a:latin typeface="Times New Roman" panose="02020603050405020304" pitchFamily="18" charset="0"/>
              </a:rPr>
              <a:t>Power Electronics Center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</a:rPr>
              <a:t>University of Central Florida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2100" dirty="0"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 dirty="0" smtClean="0">
                <a:latin typeface="Times New Roman" panose="02020603050405020304" pitchFamily="18" charset="0"/>
              </a:rPr>
              <a:t>March 3, 2018</a:t>
            </a:r>
            <a:endParaRPr lang="en-US" altLang="en-US" sz="1500" dirty="0">
              <a:latin typeface="Times New Roman" panose="02020603050405020304" pitchFamily="18" charset="0"/>
            </a:endParaRPr>
          </a:p>
        </p:txBody>
      </p:sp>
      <p:pic>
        <p:nvPicPr>
          <p:cNvPr id="4" name="Picture 3" descr="PV++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12062"/>
            <a:ext cx="1892104" cy="63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2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43933" y="416251"/>
            <a:ext cx="8915400" cy="381000"/>
          </a:xfrm>
        </p:spPr>
        <p:txBody>
          <a:bodyPr/>
          <a:lstStyle/>
          <a:p>
            <a:r>
              <a:rPr lang="en-US" altLang="zh-CN" sz="2400" dirty="0" smtClean="0">
                <a:latin typeface="Times New Roman" charset="0"/>
                <a:ea typeface="Times New Roman" charset="0"/>
                <a:cs typeface="Times New Roman" charset="0"/>
              </a:rPr>
              <a:t>World Total Solar PV Market Scenario 2017-2021</a:t>
            </a:r>
            <a:endParaRPr lang="zh-CN" alt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708" y="4896653"/>
            <a:ext cx="45844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Selected from Global Market Outlook for Solar Power/2017-2021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23" y="805543"/>
            <a:ext cx="6074523" cy="3899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72200" y="809602"/>
            <a:ext cx="29718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zh-CN" sz="1600" dirty="0" smtClean="0"/>
              <a:t>300GW milestone was reached in 2016 </a:t>
            </a:r>
          </a:p>
          <a:p>
            <a:endParaRPr lang="en-US" altLang="zh-CN" sz="1600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en-US" altLang="zh-CN" sz="1600" dirty="0"/>
              <a:t>exceed 400 GW in </a:t>
            </a:r>
            <a:r>
              <a:rPr lang="en-US" altLang="zh-CN" sz="1600" dirty="0" smtClean="0"/>
              <a:t>2018 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            500 </a:t>
            </a:r>
            <a:r>
              <a:rPr lang="en-US" altLang="zh-CN" sz="1600" dirty="0"/>
              <a:t>GW in </a:t>
            </a:r>
            <a:r>
              <a:rPr lang="en-US" altLang="zh-CN" sz="1600" dirty="0" smtClean="0"/>
              <a:t>2019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            600 </a:t>
            </a:r>
            <a:r>
              <a:rPr lang="en-US" altLang="zh-CN" sz="1600" dirty="0"/>
              <a:t>GW in </a:t>
            </a:r>
            <a:r>
              <a:rPr lang="en-US" altLang="zh-CN" sz="1600" dirty="0" smtClean="0"/>
              <a:t>2020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            700 </a:t>
            </a:r>
            <a:r>
              <a:rPr lang="en-US" altLang="zh-CN" sz="1600" dirty="0"/>
              <a:t>GW in </a:t>
            </a:r>
            <a:r>
              <a:rPr lang="en-US" altLang="zh-CN" sz="1600" dirty="0" smtClean="0"/>
              <a:t>2021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         </a:t>
            </a:r>
            <a:r>
              <a:rPr lang="zh-CN" altLang="en-US" sz="1600" dirty="0" smtClean="0"/>
              <a:t>（</a:t>
            </a:r>
            <a:r>
              <a:rPr lang="en-US" altLang="zh-CN" sz="1600" dirty="0" smtClean="0"/>
              <a:t>in medium scenario</a:t>
            </a:r>
            <a:r>
              <a:rPr lang="zh-CN" altLang="en-US" sz="1600" dirty="0" smtClean="0"/>
              <a:t>）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en-US" altLang="zh-CN" sz="1600" dirty="0" smtClean="0"/>
              <a:t>With </a:t>
            </a:r>
            <a:r>
              <a:rPr lang="en-US" altLang="zh-CN" sz="1600" dirty="0"/>
              <a:t>the top 3 solar countries </a:t>
            </a:r>
            <a:r>
              <a:rPr lang="en-US" altLang="zh-CN" sz="1600" dirty="0" smtClean="0"/>
              <a:t>responsible </a:t>
            </a:r>
            <a:r>
              <a:rPr lang="en-US" altLang="zh-CN" sz="1600" dirty="0"/>
              <a:t>for over 75% of </a:t>
            </a:r>
            <a:r>
              <a:rPr lang="en-US" altLang="zh-CN" sz="1600" dirty="0" smtClean="0"/>
              <a:t>global </a:t>
            </a:r>
            <a:r>
              <a:rPr lang="en-US" altLang="zh-CN" sz="1600" dirty="0"/>
              <a:t>demand in </a:t>
            </a:r>
            <a:r>
              <a:rPr lang="en-US" altLang="zh-CN" sz="1600" dirty="0" smtClean="0"/>
              <a:t>2016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</a:t>
            </a:r>
          </a:p>
          <a:p>
            <a:r>
              <a:rPr lang="zh-CN" altLang="en-US" sz="1600" dirty="0" smtClean="0"/>
              <a:t>（</a:t>
            </a:r>
            <a:r>
              <a:rPr lang="en-US" altLang="zh-CN" sz="1600" dirty="0" smtClean="0"/>
              <a:t>One major country’s policy </a:t>
            </a:r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     decision will affect </a:t>
            </a:r>
            <a:r>
              <a:rPr lang="zh-CN" altLang="en-US" sz="1600" dirty="0" smtClean="0"/>
              <a:t>）</a:t>
            </a:r>
            <a:endParaRPr lang="en-US" altLang="zh-CN" sz="1600" dirty="0" smtClean="0"/>
          </a:p>
          <a:p>
            <a:endParaRPr lang="en-US" altLang="zh-CN" sz="1600" dirty="0"/>
          </a:p>
          <a:p>
            <a:endParaRPr lang="zh-CN" altLang="en-US" sz="1600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990600" y="1460271"/>
            <a:ext cx="2286000" cy="133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Steady Growth Rate </a:t>
            </a:r>
            <a:r>
              <a:rPr lang="en-US" sz="1400" b="1" kern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Avg</a:t>
            </a: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15% in Solar over past 15 years !!!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1400" b="1" kern="0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 		</a:t>
            </a:r>
            <a:endParaRPr lang="en-US" sz="1400" b="1" kern="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14400" y="1276351"/>
            <a:ext cx="2362200" cy="990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0" y="3409950"/>
            <a:ext cx="76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kern="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+37 GW</a:t>
            </a:r>
            <a:r>
              <a:rPr lang="en-US" sz="10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3048000" y="2799807"/>
            <a:ext cx="9144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100" b="1" kern="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+70 </a:t>
            </a:r>
            <a:r>
              <a:rPr lang="en-US" sz="1100" b="1" kern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GW</a:t>
            </a:r>
            <a:endParaRPr lang="en-US" sz="1100" dirty="0"/>
          </a:p>
        </p:txBody>
      </p:sp>
      <p:sp>
        <p:nvSpPr>
          <p:cNvPr id="5" name="Rectangle 4"/>
          <p:cNvSpPr/>
          <p:nvPr/>
        </p:nvSpPr>
        <p:spPr>
          <a:xfrm>
            <a:off x="4629794" y="1460271"/>
            <a:ext cx="8775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050" b="1" kern="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+ 97 GW </a:t>
            </a:r>
          </a:p>
        </p:txBody>
      </p:sp>
    </p:spTree>
    <p:extLst>
      <p:ext uri="{BB962C8B-B14F-4D97-AF65-F5344CB8AC3E}">
        <p14:creationId xmlns:p14="http://schemas.microsoft.com/office/powerpoint/2010/main" val="50770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081" y="329551"/>
            <a:ext cx="7223760" cy="540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“three phase low power” dominates</a:t>
            </a:r>
            <a:endParaRPr lang="en-US" sz="2800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75911"/>
              </p:ext>
            </p:extLst>
          </p:nvPr>
        </p:nvGraphicFramePr>
        <p:xfrm>
          <a:off x="35496" y="951310"/>
          <a:ext cx="8049500" cy="3835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137589" y="1707654"/>
            <a:ext cx="4739859" cy="3294102"/>
            <a:chOff x="4425620" y="2276872"/>
            <a:chExt cx="4739859" cy="4392137"/>
          </a:xfrm>
        </p:grpSpPr>
        <p:sp>
          <p:nvSpPr>
            <p:cNvPr id="7" name="Right Brace 6"/>
            <p:cNvSpPr/>
            <p:nvPr/>
          </p:nvSpPr>
          <p:spPr>
            <a:xfrm>
              <a:off x="8064388" y="5517232"/>
              <a:ext cx="72008" cy="216024"/>
            </a:xfrm>
            <a:prstGeom prst="rightBrac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8244375" y="5502424"/>
              <a:ext cx="8335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µInverter</a:t>
              </a:r>
            </a:p>
          </p:txBody>
        </p:sp>
        <p:sp>
          <p:nvSpPr>
            <p:cNvPr id="12" name="Right Brace 11"/>
            <p:cNvSpPr/>
            <p:nvPr/>
          </p:nvSpPr>
          <p:spPr>
            <a:xfrm>
              <a:off x="8025096" y="4685201"/>
              <a:ext cx="140034" cy="760023"/>
            </a:xfrm>
            <a:prstGeom prst="rightBrac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8318417" y="4615106"/>
              <a:ext cx="847062" cy="543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</a:p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Optimizer</a:t>
              </a:r>
            </a:p>
          </p:txBody>
        </p:sp>
        <p:sp>
          <p:nvSpPr>
            <p:cNvPr id="17" name="Right Brace 16"/>
            <p:cNvSpPr/>
            <p:nvPr/>
          </p:nvSpPr>
          <p:spPr>
            <a:xfrm flipH="1">
              <a:off x="7164288" y="2276872"/>
              <a:ext cx="216023" cy="3318551"/>
            </a:xfrm>
            <a:prstGeom prst="rightBrac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00B0F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5364088" y="3541168"/>
              <a:ext cx="1703754" cy="7899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marR="0" algn="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All PV Modules </a:t>
              </a:r>
            </a:p>
            <a:p>
              <a:pPr marR="0" algn="r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With 3 to 5  Bypass Diodes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4425620" y="6381750"/>
              <a:ext cx="3516212" cy="287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4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PV M</a:t>
              </a:r>
              <a:r>
                <a:rPr lang="en-US" sz="1400" b="1" kern="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odule </a:t>
              </a:r>
              <a:r>
                <a:rPr lang="en-US" sz="14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</a:t>
              </a:r>
              <a:r>
                <a:rPr lang="en-US" sz="1400" b="1" kern="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evel Power </a:t>
              </a:r>
              <a:r>
                <a:rPr lang="en-US" sz="1400" b="1" kern="0" dirty="0" smtClean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</a:t>
              </a:r>
              <a:r>
                <a:rPr lang="en-US" sz="1400" b="1" kern="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lectronics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748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0"/>
            <a:ext cx="7223760" cy="540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world market for PV is mainly driven by utility Scale and Large Commercial </a:t>
            </a:r>
            <a:r>
              <a:rPr lang="en-US" sz="2800" dirty="0"/>
              <a:t>I</a:t>
            </a:r>
            <a:r>
              <a:rPr lang="en-US" sz="2800" dirty="0" smtClean="0"/>
              <a:t>nstallations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65209"/>
            <a:ext cx="8785341" cy="431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8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582358"/>
            <a:ext cx="7223760" cy="540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Strong price decline continues, low and high power approach similar price line</a:t>
            </a:r>
            <a:endParaRPr lang="en-US" sz="2800" dirty="0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830382"/>
              </p:ext>
            </p:extLst>
          </p:nvPr>
        </p:nvGraphicFramePr>
        <p:xfrm>
          <a:off x="247358" y="1276350"/>
          <a:ext cx="8642350" cy="372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6072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4" y="392824"/>
            <a:ext cx="7213615" cy="479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15199" y="1123950"/>
            <a:ext cx="1752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The cumulative production</a:t>
            </a:r>
          </a:p>
          <a:p>
            <a:r>
              <a:rPr lang="en-US" altLang="zh-CN" sz="1600" dirty="0" smtClean="0"/>
              <a:t>Doubled, the price went down by 23% for last 35 years </a:t>
            </a:r>
            <a:endParaRPr lang="zh-CN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463779" y="3893938"/>
            <a:ext cx="1291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Ref: PHOTOVOLTAICS REPORT   Frauhofer Institute for  Solar Energy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00" y="402222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Prices </a:t>
            </a: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trends for </a:t>
            </a:r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Solar </a:t>
            </a: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PV module</a:t>
            </a:r>
            <a:endParaRPr lang="en-US" altLang="zh-CN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705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613" y="1239250"/>
            <a:ext cx="8921215" cy="3161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53080"/>
            <a:ext cx="2135143" cy="21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46616"/>
            <a:ext cx="866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Solar and </a:t>
            </a:r>
            <a:r>
              <a:rPr lang="en-US" dirty="0">
                <a:solidFill>
                  <a:srgbClr val="FF0000"/>
                </a:solidFill>
              </a:rPr>
              <a:t>energy storage </a:t>
            </a:r>
            <a:r>
              <a:rPr lang="en-US" dirty="0"/>
              <a:t>are complementary and both are dropping in cost</a:t>
            </a:r>
          </a:p>
        </p:txBody>
      </p:sp>
    </p:spTree>
    <p:extLst>
      <p:ext uri="{BB962C8B-B14F-4D97-AF65-F5344CB8AC3E}">
        <p14:creationId xmlns:p14="http://schemas.microsoft.com/office/powerpoint/2010/main" val="3682650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53"/>
          <a:stretch/>
        </p:blipFill>
        <p:spPr bwMode="auto">
          <a:xfrm>
            <a:off x="206828" y="971550"/>
            <a:ext cx="7260771" cy="420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28600" y="402222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Prices for Solar PV and Wind  Onshore Power Plants in Different Countries</a:t>
            </a:r>
          </a:p>
        </p:txBody>
      </p:sp>
      <p:sp>
        <p:nvSpPr>
          <p:cNvPr id="6" name="矩形 5"/>
          <p:cNvSpPr/>
          <p:nvPr/>
        </p:nvSpPr>
        <p:spPr>
          <a:xfrm>
            <a:off x="228600" y="4767263"/>
            <a:ext cx="42671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Selected from Global Market Outlook for Solar Power/2017-2021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305" y="1200150"/>
            <a:ext cx="11239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87920" y="1026577"/>
            <a:ext cx="1671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2.4US cents/kWh : the world’s </a:t>
            </a:r>
          </a:p>
          <a:p>
            <a:r>
              <a:rPr lang="en-US" altLang="zh-CN" sz="1600" dirty="0" smtClean="0"/>
              <a:t>Lowest solar supply contract </a:t>
            </a:r>
          </a:p>
          <a:p>
            <a:r>
              <a:rPr lang="en-US" altLang="zh-CN" sz="1600" dirty="0"/>
              <a:t>signed in 2016, </a:t>
            </a:r>
            <a:r>
              <a:rPr lang="en-US" altLang="zh-CN" sz="1600" dirty="0" err="1"/>
              <a:t>Sweihan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project</a:t>
            </a:r>
          </a:p>
          <a:p>
            <a:r>
              <a:rPr lang="en-US" altLang="zh-CN" sz="1600" dirty="0" smtClean="0"/>
              <a:t>In UAE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4858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455831"/>
            <a:ext cx="8229600" cy="363319"/>
          </a:xfrm>
        </p:spPr>
        <p:txBody>
          <a:bodyPr/>
          <a:lstStyle/>
          <a:p>
            <a:pPr algn="l"/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Solar Electricity Generation Cost in Comparison with Other Power Sources</a:t>
            </a:r>
            <a:endParaRPr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71550"/>
            <a:ext cx="7696200" cy="3955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1676400" y="4620195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 </a:t>
            </a:r>
            <a:endParaRPr lang="en-US" altLang="zh-CN" sz="1000" dirty="0"/>
          </a:p>
        </p:txBody>
      </p:sp>
      <p:sp>
        <p:nvSpPr>
          <p:cNvPr id="7" name="矩形 6"/>
          <p:cNvSpPr/>
          <p:nvPr/>
        </p:nvSpPr>
        <p:spPr>
          <a:xfrm>
            <a:off x="156411" y="4866416"/>
            <a:ext cx="47121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Selected from Global Market Outlook for Solar Power/2017-2021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8600" y="1014977"/>
            <a:ext cx="117957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When </a:t>
            </a:r>
            <a:r>
              <a:rPr lang="en-US" altLang="zh-CN" sz="1000" dirty="0"/>
              <a:t>companies borrow funds from outside lenders, the interest paid on these funds is called the cost of </a:t>
            </a:r>
            <a:r>
              <a:rPr lang="en-US" altLang="zh-CN" sz="1000" dirty="0" smtClean="0"/>
              <a:t>debt</a:t>
            </a:r>
          </a:p>
          <a:p>
            <a:r>
              <a:rPr lang="en-US" altLang="zh-CN" sz="1000" dirty="0"/>
              <a:t>The cost of equity is </a:t>
            </a:r>
            <a:r>
              <a:rPr lang="en-US" altLang="zh-CN" sz="1000" i="1" dirty="0"/>
              <a:t>inferred</a:t>
            </a:r>
            <a:r>
              <a:rPr lang="en-US" altLang="zh-CN" sz="1000" dirty="0"/>
              <a:t> by comparing the investment to other investments (comparable) with similar risk profiles</a:t>
            </a:r>
            <a:r>
              <a:rPr lang="en-US" sz="1000" dirty="0" smtClean="0">
                <a:solidFill>
                  <a:srgbClr val="FF0000"/>
                </a:solidFill>
              </a:rPr>
              <a:t> 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0272" y="46725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71800" y="971550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Utility-scale solar is today already cheaper than new CCGT, coal and nuclear power plants.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971800" y="1014977"/>
            <a:ext cx="3352800" cy="78757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0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309" y="203836"/>
            <a:ext cx="7223760" cy="540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Where the PV market heading?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37676" y="716588"/>
            <a:ext cx="183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Past (2010)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716588"/>
            <a:ext cx="217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Present (2017)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87194" y="716588"/>
            <a:ext cx="217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Future (2025+)</a:t>
            </a:r>
            <a:endParaRPr lang="en-US" dirty="0"/>
          </a:p>
        </p:txBody>
      </p:sp>
      <p:sp>
        <p:nvSpPr>
          <p:cNvPr id="11" name="Notched Right Arrow 10"/>
          <p:cNvSpPr/>
          <p:nvPr/>
        </p:nvSpPr>
        <p:spPr>
          <a:xfrm>
            <a:off x="609600" y="1123950"/>
            <a:ext cx="4038600" cy="762000"/>
          </a:xfrm>
          <a:prstGeom prst="notch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Deployment</a:t>
            </a:r>
            <a:endParaRPr lang="en-US" sz="2000" b="1" dirty="0"/>
          </a:p>
        </p:txBody>
      </p:sp>
      <p:sp>
        <p:nvSpPr>
          <p:cNvPr id="12" name="Notched Right Arrow 11"/>
          <p:cNvSpPr/>
          <p:nvPr/>
        </p:nvSpPr>
        <p:spPr>
          <a:xfrm>
            <a:off x="3592142" y="1809750"/>
            <a:ext cx="4038600" cy="762000"/>
          </a:xfrm>
          <a:prstGeom prst="notch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Integration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37016" y="2618132"/>
            <a:ext cx="201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PV Module Prices</a:t>
            </a:r>
            <a:endParaRPr lang="en-US" dirty="0"/>
          </a:p>
        </p:txBody>
      </p:sp>
      <p:sp>
        <p:nvSpPr>
          <p:cNvPr id="14" name="Notched Right Arrow 13"/>
          <p:cNvSpPr/>
          <p:nvPr/>
        </p:nvSpPr>
        <p:spPr>
          <a:xfrm>
            <a:off x="536309" y="2768084"/>
            <a:ext cx="8152395" cy="838200"/>
          </a:xfrm>
          <a:prstGeom prst="notchedRight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$2-$3/W	                                            $0.37/W                                            $0.23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Notched Right Arrow 14"/>
          <p:cNvSpPr/>
          <p:nvPr/>
        </p:nvSpPr>
        <p:spPr>
          <a:xfrm>
            <a:off x="600180" y="3621228"/>
            <a:ext cx="8152395" cy="838200"/>
          </a:xfrm>
          <a:prstGeom prst="notchedRight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10+ TWh                                               300+ TWh                                        2000+ TWh</a:t>
            </a:r>
          </a:p>
        </p:txBody>
      </p:sp>
      <p:sp>
        <p:nvSpPr>
          <p:cNvPr id="16" name="Notched Right Arrow 15"/>
          <p:cNvSpPr/>
          <p:nvPr/>
        </p:nvSpPr>
        <p:spPr>
          <a:xfrm>
            <a:off x="591833" y="4338807"/>
            <a:ext cx="8152395" cy="838200"/>
          </a:xfrm>
          <a:prstGeom prst="notchedRight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10+ GW                                                300+ GW                                        1000+ GW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3438037"/>
            <a:ext cx="2430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PV Generation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0" y="4154141"/>
            <a:ext cx="250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PV Installations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37676" y="743836"/>
            <a:ext cx="1839829" cy="38011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592142" y="743836"/>
            <a:ext cx="2162712" cy="38011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6553200" y="705806"/>
            <a:ext cx="2313873" cy="41814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33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3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99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5978"/>
            <a:ext cx="8229600" cy="628650"/>
          </a:xfrm>
        </p:spPr>
        <p:txBody>
          <a:bodyPr/>
          <a:lstStyle/>
          <a:p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Market Trends: PV and Storage</a:t>
            </a:r>
            <a:endParaRPr 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1550"/>
            <a:ext cx="9144000" cy="3486150"/>
          </a:xfrm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Photovoltaic (PV) market is one of the fastest growing sub-segments of the semiconductor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industry.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70000"/>
              </a:lnSpc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The increase in number of the large PV manufacturers pushed PV module price to less than $0.36/W.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70000"/>
              </a:lnSpc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Installed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PV systems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reached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grid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parity in many parts of the world.</a:t>
            </a:r>
          </a:p>
          <a:p>
            <a:pPr>
              <a:lnSpc>
                <a:spcPct val="170000"/>
              </a:lnSpc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Battery cost is following the same price reduction of PV.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70000"/>
              </a:lnSpc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Most of the investments to-date have been in the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materials, inverters, battery, BOS sides with little efforts in the integration side to provide consumers with one complete, simplified architecture solution. 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70000"/>
              </a:lnSpc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paradigm change in the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PV penetration will be fully enabled by integrating a battery to the PV system.</a:t>
            </a:r>
          </a:p>
          <a:p>
            <a:pPr>
              <a:lnSpc>
                <a:spcPct val="170000"/>
              </a:lnSpc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Adding Storage is the new mandated trend for many states and industries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31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628650"/>
          </a:xfrm>
        </p:spPr>
        <p:txBody>
          <a:bodyPr/>
          <a:lstStyle/>
          <a:p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895350"/>
            <a:ext cx="6019800" cy="379571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Market Outlook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Current Challenging Issues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Our 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Solution: The </a:t>
            </a:r>
            <a:r>
              <a:rPr lang="en-US" alt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PV</a:t>
            </a:r>
            <a:r>
              <a:rPr lang="en-US" altLang="en-US" sz="1800" b="1" baseline="30000" dirty="0" smtClean="0">
                <a:latin typeface="Times New Roman" charset="0"/>
                <a:ea typeface="Times New Roman" charset="0"/>
                <a:cs typeface="Times New Roman" charset="0"/>
              </a:rPr>
              <a:t>++ 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System</a:t>
            </a:r>
            <a:endParaRPr lang="en-US" altLang="zh-CN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en-US" sz="2000" i="1" dirty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PV</a:t>
            </a:r>
            <a:r>
              <a:rPr lang="en-US" altLang="en-US" sz="1800" b="1" baseline="30000" dirty="0">
                <a:latin typeface="Times New Roman" charset="0"/>
                <a:ea typeface="Times New Roman" charset="0"/>
                <a:cs typeface="Times New Roman" charset="0"/>
              </a:rPr>
              <a:t>++ 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Features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Future Smart-Grid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Times New Roman" charset="0"/>
                <a:ea typeface="Times New Roman" charset="0"/>
                <a:cs typeface="Times New Roman" charset="0"/>
              </a:rPr>
              <a:t>Summary</a:t>
            </a:r>
            <a:endParaRPr lang="en-US" altLang="zh-CN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1600" b="1" dirty="0" smtClean="0">
              <a:solidFill>
                <a:schemeClr val="tx2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66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57175"/>
            <a:ext cx="8229600" cy="628650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Today’s Barriers</a:t>
            </a:r>
            <a:endParaRPr lang="en-US" altLang="en-US" sz="3200" b="1" dirty="0">
              <a:solidFill>
                <a:schemeClr val="tx2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14550"/>
            <a:ext cx="7584440" cy="208851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Complex installation and </a:t>
            </a:r>
            <a:r>
              <a:rPr lang="en-US" sz="2000" i="1" dirty="0">
                <a:latin typeface="Times New Roman" charset="0"/>
                <a:ea typeface="Times New Roman" charset="0"/>
                <a:cs typeface="Times New Roman" charset="0"/>
              </a:rPr>
              <a:t>Expensive Value </a:t>
            </a:r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Chain</a:t>
            </a:r>
            <a:endParaRPr lang="en-US" sz="1800" i="1" dirty="0"/>
          </a:p>
          <a:p>
            <a:pPr>
              <a:lnSpc>
                <a:spcPct val="110000"/>
              </a:lnSpc>
            </a:pPr>
            <a:r>
              <a:rPr lang="en-US" altLang="zh-CN" sz="2000" i="1" dirty="0">
                <a:latin typeface="Times New Roman" charset="0"/>
                <a:ea typeface="Times New Roman" charset="0"/>
                <a:cs typeface="Times New Roman" charset="0"/>
              </a:rPr>
              <a:t>PV Generation and Load Profile Mismatch</a:t>
            </a:r>
          </a:p>
          <a:p>
            <a:pPr>
              <a:lnSpc>
                <a:spcPct val="110000"/>
              </a:lnSpc>
            </a:pPr>
            <a:r>
              <a:rPr lang="en-US" altLang="zh-CN" sz="2000" i="1" dirty="0">
                <a:latin typeface="Times New Roman" charset="0"/>
                <a:ea typeface="Times New Roman" charset="0"/>
                <a:cs typeface="Times New Roman" charset="0"/>
              </a:rPr>
              <a:t>PV Intermittency</a:t>
            </a:r>
          </a:p>
          <a:p>
            <a:pPr>
              <a:lnSpc>
                <a:spcPct val="110000"/>
              </a:lnSpc>
            </a:pPr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Battery </a:t>
            </a:r>
            <a:r>
              <a:rPr lang="en-US" sz="2000" i="1" dirty="0">
                <a:latin typeface="Times New Roman" charset="0"/>
                <a:ea typeface="Times New Roman" charset="0"/>
                <a:cs typeface="Times New Roman" charset="0"/>
              </a:rPr>
              <a:t>Operation at high ambient Temperature </a:t>
            </a:r>
          </a:p>
          <a:p>
            <a:pPr>
              <a:lnSpc>
                <a:spcPct val="110000"/>
              </a:lnSpc>
            </a:pPr>
            <a:endParaRPr lang="en-US" altLang="zh-CN" sz="2000" dirty="0"/>
          </a:p>
        </p:txBody>
      </p:sp>
      <p:sp>
        <p:nvSpPr>
          <p:cNvPr id="2" name="Rectangle 1"/>
          <p:cNvSpPr/>
          <p:nvPr/>
        </p:nvSpPr>
        <p:spPr>
          <a:xfrm>
            <a:off x="162920" y="904248"/>
            <a:ext cx="9289723" cy="1306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0000"/>
              </a:lnSpc>
              <a:buFont typeface="Wingdings" charset="2"/>
              <a:buChar char="Ø"/>
            </a:pPr>
            <a:r>
              <a:rPr lang="en-US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Battery + PV Integration has not taken off </a:t>
            </a:r>
            <a:r>
              <a:rPr lang="en-US" b="1" i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yet.</a:t>
            </a:r>
          </a:p>
          <a:p>
            <a:pPr marL="285750" indent="-285750">
              <a:lnSpc>
                <a:spcPct val="110000"/>
              </a:lnSpc>
              <a:buFont typeface="Wingdings" charset="2"/>
              <a:buChar char="Ø"/>
            </a:pPr>
            <a:r>
              <a:rPr lang="en-US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PV module improvements in efficiency and cost alone will not accomplish the revenue model</a:t>
            </a:r>
          </a:p>
          <a:p>
            <a:pPr marL="285750" indent="-285750">
              <a:lnSpc>
                <a:spcPct val="110000"/>
              </a:lnSpc>
              <a:buFont typeface="Wingdings" charset="2"/>
              <a:buChar char="Ø"/>
            </a:pPr>
            <a:r>
              <a:rPr lang="en-US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Other reasons:</a:t>
            </a:r>
          </a:p>
          <a:p>
            <a:pPr>
              <a:lnSpc>
                <a:spcPct val="110000"/>
              </a:lnSpc>
            </a:pPr>
            <a:endParaRPr lang="en-US" b="1" i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4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32741"/>
            <a:ext cx="8229600" cy="486409"/>
          </a:xfrm>
        </p:spPr>
        <p:txBody>
          <a:bodyPr/>
          <a:lstStyle/>
          <a:p>
            <a:r>
              <a:rPr lang="en-US" altLang="zh-CN" sz="2800" dirty="0">
                <a:latin typeface="Times New Roman" charset="0"/>
                <a:ea typeface="Times New Roman" charset="0"/>
                <a:cs typeface="Times New Roman" charset="0"/>
              </a:rPr>
              <a:t>Current Solution </a:t>
            </a:r>
            <a:r>
              <a:rPr lang="en-US" altLang="zh-CN" sz="2800" dirty="0" smtClean="0">
                <a:latin typeface="Times New Roman" charset="0"/>
                <a:ea typeface="Times New Roman" charset="0"/>
                <a:cs typeface="Times New Roman" charset="0"/>
              </a:rPr>
              <a:t>Is Complex</a:t>
            </a:r>
            <a:endParaRPr lang="zh-CN" altLang="en-US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186396"/>
            <a:ext cx="4739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Traditional Architecture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for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PV + Battery System</a:t>
            </a:r>
            <a:endParaRPr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1504950"/>
            <a:ext cx="237757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Features: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Complex integration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Time Consuming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Costly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Reliability issues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Have Deployment 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   Barriers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054637"/>
            <a:ext cx="282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DC-Coupled Configuration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2058" y="4902716"/>
            <a:ext cx="8723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NREL: Installed Cost Benchmarks and Deployment Barriers for Residential Solar </a:t>
            </a:r>
            <a:r>
              <a:rPr lang="en-US" altLang="zh-CN" sz="1200" dirty="0" err="1"/>
              <a:t>Photovoltaics</a:t>
            </a:r>
            <a:r>
              <a:rPr lang="en-US" altLang="zh-CN" sz="1200" dirty="0"/>
              <a:t> with Energy Storage: Q1 2016</a:t>
            </a:r>
            <a:endParaRPr lang="zh-CN" alt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352800" y="1055908"/>
            <a:ext cx="28227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AC-Coupled Configuration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Screen Shot 2017-11-12 at 12.37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536700"/>
            <a:ext cx="6324600" cy="256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01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639127" y="251652"/>
            <a:ext cx="7924800" cy="602456"/>
          </a:xfrm>
        </p:spPr>
        <p:txBody>
          <a:bodyPr/>
          <a:lstStyle/>
          <a:p>
            <a:r>
              <a:rPr lang="en-GB" sz="3200" b="1" dirty="0" smtClean="0">
                <a:latin typeface="Times New Roman" charset="0"/>
                <a:ea typeface="Times New Roman" charset="0"/>
                <a:cs typeface="Times New Roman" charset="0"/>
              </a:rPr>
              <a:t>Simplified PV + Battery </a:t>
            </a:r>
            <a:r>
              <a:rPr lang="en-GB" sz="3200" b="1" dirty="0">
                <a:latin typeface="Times New Roman" charset="0"/>
                <a:ea typeface="Times New Roman" charset="0"/>
                <a:cs typeface="Times New Roman" charset="0"/>
              </a:rPr>
              <a:t>Supply Chain</a:t>
            </a:r>
            <a:endParaRPr 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8229601" y="1752475"/>
            <a:ext cx="840982" cy="35213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End User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0904" name="AutoShape 8"/>
          <p:cNvSpPr>
            <a:spLocks noChangeArrowheads="1"/>
          </p:cNvSpPr>
          <p:nvPr/>
        </p:nvSpPr>
        <p:spPr bwMode="auto">
          <a:xfrm>
            <a:off x="6528405" y="1701431"/>
            <a:ext cx="1568450" cy="647700"/>
          </a:xfrm>
          <a:prstGeom prst="homePlate">
            <a:avLst>
              <a:gd name="adj" fmla="val 5839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400" dirty="0">
                <a:solidFill>
                  <a:schemeClr val="tx2"/>
                </a:solidFill>
              </a:rPr>
              <a:t>Professional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System Integrator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&amp; Installer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0906" name="AutoShape 10"/>
          <p:cNvSpPr>
            <a:spLocks noChangeArrowheads="1"/>
          </p:cNvSpPr>
          <p:nvPr/>
        </p:nvSpPr>
        <p:spPr bwMode="auto">
          <a:xfrm>
            <a:off x="3151792" y="1633215"/>
            <a:ext cx="1156810" cy="503635"/>
          </a:xfrm>
          <a:prstGeom prst="homePlate">
            <a:avLst>
              <a:gd name="adj" fmla="val 54255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100" dirty="0" smtClean="0">
                <a:solidFill>
                  <a:schemeClr val="tx2"/>
                </a:solidFill>
              </a:rPr>
              <a:t>Other Discrete</a:t>
            </a:r>
            <a:endParaRPr lang="en-GB" sz="1100" dirty="0">
              <a:solidFill>
                <a:schemeClr val="tx2"/>
              </a:solidFill>
            </a:endParaRPr>
          </a:p>
          <a:p>
            <a:pPr algn="ctr" eaLnBrk="1" hangingPunct="1"/>
            <a:r>
              <a:rPr lang="en-GB" sz="1100" dirty="0">
                <a:solidFill>
                  <a:schemeClr val="tx2"/>
                </a:solidFill>
              </a:rPr>
              <a:t>Supplier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0907" name="AutoShape 11"/>
          <p:cNvSpPr>
            <a:spLocks noChangeArrowheads="1"/>
          </p:cNvSpPr>
          <p:nvPr/>
        </p:nvSpPr>
        <p:spPr bwMode="auto">
          <a:xfrm>
            <a:off x="1804987" y="911951"/>
            <a:ext cx="1199831" cy="745253"/>
          </a:xfrm>
          <a:prstGeom prst="homePlate">
            <a:avLst>
              <a:gd name="adj" fmla="val 429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DC </a:t>
            </a:r>
          </a:p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Maximizer</a:t>
            </a:r>
          </a:p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(optional)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0908" name="AutoShape 12"/>
          <p:cNvSpPr>
            <a:spLocks noChangeArrowheads="1"/>
          </p:cNvSpPr>
          <p:nvPr/>
        </p:nvSpPr>
        <p:spPr bwMode="auto">
          <a:xfrm>
            <a:off x="228600" y="978137"/>
            <a:ext cx="1395413" cy="503635"/>
          </a:xfrm>
          <a:prstGeom prst="homePlate">
            <a:avLst>
              <a:gd name="adj" fmla="val 5195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Module</a:t>
            </a:r>
          </a:p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 Supplier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0909" name="AutoShape 13"/>
          <p:cNvSpPr>
            <a:spLocks noChangeArrowheads="1"/>
          </p:cNvSpPr>
          <p:nvPr/>
        </p:nvSpPr>
        <p:spPr bwMode="auto">
          <a:xfrm>
            <a:off x="3155294" y="2252392"/>
            <a:ext cx="1154112" cy="503635"/>
          </a:xfrm>
          <a:prstGeom prst="homePlate">
            <a:avLst>
              <a:gd name="adj" fmla="val 429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Battery</a:t>
            </a:r>
          </a:p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Supplier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0910" name="Line 14"/>
          <p:cNvSpPr>
            <a:spLocks noChangeShapeType="1"/>
          </p:cNvSpPr>
          <p:nvPr/>
        </p:nvSpPr>
        <p:spPr bwMode="auto">
          <a:xfrm>
            <a:off x="8107965" y="1322329"/>
            <a:ext cx="0" cy="15645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>
            <a:off x="3951287" y="1262063"/>
            <a:ext cx="60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8" name="Line 22"/>
          <p:cNvSpPr>
            <a:spLocks noChangeShapeType="1"/>
          </p:cNvSpPr>
          <p:nvPr/>
        </p:nvSpPr>
        <p:spPr bwMode="auto">
          <a:xfrm flipH="1">
            <a:off x="4308602" y="2269040"/>
            <a:ext cx="453225" cy="24824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0921" name="AutoShape 25"/>
          <p:cNvSpPr>
            <a:spLocks noChangeArrowheads="1"/>
          </p:cNvSpPr>
          <p:nvPr/>
        </p:nvSpPr>
        <p:spPr bwMode="auto">
          <a:xfrm>
            <a:off x="3052264" y="4025503"/>
            <a:ext cx="1295400" cy="599643"/>
          </a:xfrm>
          <a:prstGeom prst="homePlate">
            <a:avLst>
              <a:gd name="adj" fmla="val 42967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iPV++ Module</a:t>
            </a:r>
            <a:endParaRPr lang="en-GB" sz="1400" dirty="0">
              <a:solidFill>
                <a:schemeClr val="tx2"/>
              </a:solidFill>
            </a:endParaRPr>
          </a:p>
          <a:p>
            <a:pPr algn="ctr" eaLnBrk="1" hangingPunct="1"/>
            <a:r>
              <a:rPr lang="en-GB" sz="1400" dirty="0">
                <a:solidFill>
                  <a:schemeClr val="tx2"/>
                </a:solidFill>
              </a:rPr>
              <a:t>Supplier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0922" name="AutoShape 26"/>
          <p:cNvSpPr>
            <a:spLocks noChangeArrowheads="1"/>
          </p:cNvSpPr>
          <p:nvPr/>
        </p:nvSpPr>
        <p:spPr bwMode="auto">
          <a:xfrm>
            <a:off x="1281100" y="4054422"/>
            <a:ext cx="1395412" cy="503634"/>
          </a:xfrm>
          <a:prstGeom prst="homePlate">
            <a:avLst>
              <a:gd name="adj" fmla="val 5195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Module</a:t>
            </a:r>
          </a:p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 Supplier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0929" name="Oval 33"/>
          <p:cNvSpPr>
            <a:spLocks noChangeArrowheads="1"/>
          </p:cNvSpPr>
          <p:nvPr/>
        </p:nvSpPr>
        <p:spPr bwMode="auto">
          <a:xfrm>
            <a:off x="6705600" y="829502"/>
            <a:ext cx="1843087" cy="57269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/>
        </p:spPr>
        <p:txBody>
          <a:bodyPr anchor="ctr"/>
          <a:lstStyle/>
          <a:p>
            <a:pPr algn="ctr"/>
            <a:r>
              <a:rPr lang="en-US" sz="900" b="1">
                <a:solidFill>
                  <a:schemeClr val="tx2"/>
                </a:solidFill>
              </a:rPr>
              <a:t>HV and DC installations dictate professional installers by law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2400" y="2724149"/>
            <a:ext cx="7848599" cy="920539"/>
            <a:chOff x="-364407" y="2099420"/>
            <a:chExt cx="8752037" cy="1926082"/>
          </a:xfrm>
        </p:grpSpPr>
        <p:sp>
          <p:nvSpPr>
            <p:cNvPr id="80931" name="AutoShape 35"/>
            <p:cNvSpPr>
              <a:spLocks/>
            </p:cNvSpPr>
            <p:nvPr/>
          </p:nvSpPr>
          <p:spPr bwMode="auto">
            <a:xfrm rot="5400000">
              <a:off x="3423181" y="-1688168"/>
              <a:ext cx="1176861" cy="8752037"/>
            </a:xfrm>
            <a:prstGeom prst="rightBrace">
              <a:avLst>
                <a:gd name="adj1" fmla="val 85789"/>
                <a:gd name="adj2" fmla="val 50000"/>
              </a:avLst>
            </a:prstGeom>
            <a:noFill/>
            <a:ln w="38100">
              <a:solidFill>
                <a:srgbClr val="FA6C9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32" name="Line 36"/>
            <p:cNvSpPr>
              <a:spLocks noChangeShapeType="1"/>
            </p:cNvSpPr>
            <p:nvPr/>
          </p:nvSpPr>
          <p:spPr bwMode="auto">
            <a:xfrm flipH="1">
              <a:off x="4011612" y="3293505"/>
              <a:ext cx="0" cy="731997"/>
            </a:xfrm>
            <a:prstGeom prst="line">
              <a:avLst/>
            </a:prstGeom>
            <a:noFill/>
            <a:ln w="38100">
              <a:solidFill>
                <a:srgbClr val="FA6C9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80934" name="AutoShape 38"/>
          <p:cNvSpPr>
            <a:spLocks noChangeArrowheads="1"/>
          </p:cNvSpPr>
          <p:nvPr/>
        </p:nvSpPr>
        <p:spPr bwMode="auto">
          <a:xfrm>
            <a:off x="4911948" y="3921036"/>
            <a:ext cx="1154112" cy="808391"/>
          </a:xfrm>
          <a:prstGeom prst="homePlate">
            <a:avLst>
              <a:gd name="adj" fmla="val 42967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Retail</a:t>
            </a:r>
          </a:p>
          <a:p>
            <a:pPr algn="ctr" eaLnBrk="1" hangingPunct="1"/>
            <a:r>
              <a:rPr lang="en-GB" sz="1600" dirty="0" smtClean="0">
                <a:solidFill>
                  <a:schemeClr val="tx2"/>
                </a:solidFill>
              </a:rPr>
              <a:t>Channel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5" name="AutoShape 9"/>
          <p:cNvSpPr>
            <a:spLocks noChangeArrowheads="1"/>
          </p:cNvSpPr>
          <p:nvPr/>
        </p:nvSpPr>
        <p:spPr bwMode="auto">
          <a:xfrm>
            <a:off x="3185794" y="973456"/>
            <a:ext cx="1154112" cy="503635"/>
          </a:xfrm>
          <a:prstGeom prst="homePlate">
            <a:avLst>
              <a:gd name="adj" fmla="val 42967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Inverter</a:t>
            </a:r>
          </a:p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Supplier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9" name="Line 22"/>
          <p:cNvSpPr>
            <a:spLocks noChangeShapeType="1"/>
          </p:cNvSpPr>
          <p:nvPr/>
        </p:nvSpPr>
        <p:spPr bwMode="auto">
          <a:xfrm flipH="1" flipV="1">
            <a:off x="4312104" y="1265210"/>
            <a:ext cx="409597" cy="38875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 flipH="1" flipV="1">
            <a:off x="7467600" y="1351693"/>
            <a:ext cx="0" cy="28152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 flipH="1" flipV="1">
            <a:off x="4308602" y="1885950"/>
            <a:ext cx="415798" cy="89346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2" name="AutoShape 8"/>
          <p:cNvSpPr>
            <a:spLocks noChangeArrowheads="1"/>
          </p:cNvSpPr>
          <p:nvPr/>
        </p:nvSpPr>
        <p:spPr bwMode="auto">
          <a:xfrm>
            <a:off x="4726909" y="1282655"/>
            <a:ext cx="1568450" cy="742626"/>
          </a:xfrm>
          <a:prstGeom prst="homePlate">
            <a:avLst>
              <a:gd name="adj" fmla="val 5839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400" dirty="0">
                <a:solidFill>
                  <a:schemeClr val="tx2"/>
                </a:solidFill>
              </a:rPr>
              <a:t>Professional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PV Wholesale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43" name="Line 14"/>
          <p:cNvSpPr>
            <a:spLocks noChangeShapeType="1"/>
          </p:cNvSpPr>
          <p:nvPr/>
        </p:nvSpPr>
        <p:spPr bwMode="auto">
          <a:xfrm>
            <a:off x="8096855" y="3293506"/>
            <a:ext cx="0" cy="15645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22"/>
          <p:cNvSpPr>
            <a:spLocks noChangeShapeType="1"/>
          </p:cNvSpPr>
          <p:nvPr/>
        </p:nvSpPr>
        <p:spPr bwMode="auto">
          <a:xfrm flipH="1">
            <a:off x="6081300" y="4318688"/>
            <a:ext cx="42811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6528405" y="3977446"/>
            <a:ext cx="1568450" cy="647700"/>
          </a:xfrm>
          <a:prstGeom prst="homePlate">
            <a:avLst>
              <a:gd name="adj" fmla="val 58392"/>
            </a:avLst>
          </a:prstGeom>
          <a:solidFill>
            <a:srgbClr val="00FF5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PV System 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Installer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4761827" y="2136850"/>
            <a:ext cx="1568450" cy="742626"/>
          </a:xfrm>
          <a:prstGeom prst="homePlate">
            <a:avLst>
              <a:gd name="adj" fmla="val 5839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400" dirty="0">
                <a:solidFill>
                  <a:schemeClr val="tx2"/>
                </a:solidFill>
              </a:rPr>
              <a:t>Professional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Battery</a:t>
            </a:r>
          </a:p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</a:rPr>
              <a:t> Wholesale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8229601" y="4125229"/>
            <a:ext cx="840982" cy="35213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GB" sz="1600" dirty="0">
                <a:solidFill>
                  <a:schemeClr val="tx2"/>
                </a:solidFill>
              </a:rPr>
              <a:t>End User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Line 22"/>
          <p:cNvSpPr>
            <a:spLocks noChangeShapeType="1"/>
          </p:cNvSpPr>
          <p:nvPr/>
        </p:nvSpPr>
        <p:spPr bwMode="auto">
          <a:xfrm flipH="1" flipV="1">
            <a:off x="4347663" y="4301296"/>
            <a:ext cx="546965" cy="23936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 flipH="1" flipV="1">
            <a:off x="2676512" y="4301296"/>
            <a:ext cx="375752" cy="23936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 flipH="1" flipV="1">
            <a:off x="6295359" y="1665615"/>
            <a:ext cx="233046" cy="30968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38" name="Line 22"/>
          <p:cNvSpPr>
            <a:spLocks noChangeShapeType="1"/>
          </p:cNvSpPr>
          <p:nvPr/>
        </p:nvSpPr>
        <p:spPr bwMode="auto">
          <a:xfrm flipH="1">
            <a:off x="6337507" y="2269040"/>
            <a:ext cx="190898" cy="24824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6" name="Line 22"/>
          <p:cNvSpPr>
            <a:spLocks noChangeShapeType="1"/>
          </p:cNvSpPr>
          <p:nvPr/>
        </p:nvSpPr>
        <p:spPr bwMode="auto">
          <a:xfrm flipH="1" flipV="1">
            <a:off x="1597088" y="1265210"/>
            <a:ext cx="207899" cy="1744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7" name="Line 22"/>
          <p:cNvSpPr>
            <a:spLocks noChangeShapeType="1"/>
          </p:cNvSpPr>
          <p:nvPr/>
        </p:nvSpPr>
        <p:spPr bwMode="auto">
          <a:xfrm flipH="1" flipV="1">
            <a:off x="3004818" y="1305198"/>
            <a:ext cx="211401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73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Innovative Solution is Needed !</a:t>
            </a:r>
            <a:b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259328"/>
            <a:ext cx="7661275" cy="3486150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One fully integrated product: PV, electronics and battery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Reduced installed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cost </a:t>
            </a:r>
            <a:r>
              <a:rPr lang="mr-IN" sz="2000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 Targeting $0.1/W and $200/kWh at 1C!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PV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module improvements in efficiency and cost alone will not accomplish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the revenue model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Systems that focuses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on improving reliability, system efficiency and simplifying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complexity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 system that results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in significant cost reduction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in installation and BOS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to enable grid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parity 24/7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063197"/>
            <a:ext cx="1078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Targets: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695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09800" y="361950"/>
            <a:ext cx="5334000" cy="8382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i="1" dirty="0" smtClean="0">
                <a:latin typeface="Times New Roman" charset="0"/>
                <a:ea typeface="Times New Roman" charset="0"/>
                <a:cs typeface="Times New Roman" charset="0"/>
              </a:rPr>
              <a:t>Our Proposed Solution</a:t>
            </a:r>
            <a:endParaRPr lang="en-US" altLang="zh-CN" b="1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304800" y="895350"/>
            <a:ext cx="91440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New </a:t>
            </a:r>
            <a:r>
              <a:rPr lang="en-US" sz="2400" b="1" dirty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Smart Integrated System</a:t>
            </a:r>
          </a:p>
        </p:txBody>
      </p:sp>
      <p:pic>
        <p:nvPicPr>
          <p:cNvPr id="2" name="Picture 1" descr="Screen Shot 2018-02-02 at 8.41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28750"/>
            <a:ext cx="4922836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17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56068" y="361950"/>
            <a:ext cx="5334000" cy="8382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b="1" i="1" dirty="0" smtClean="0">
                <a:latin typeface="Times New Roman" charset="0"/>
                <a:ea typeface="Times New Roman" charset="0"/>
                <a:cs typeface="Times New Roman" charset="0"/>
              </a:rPr>
              <a:t>Our Proposed Solution</a:t>
            </a:r>
            <a:endParaRPr lang="en-US" altLang="zh-CN" sz="4000" b="1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295400" y="1798341"/>
            <a:ext cx="7131569" cy="3282658"/>
            <a:chOff x="1295400" y="1495522"/>
            <a:chExt cx="7131569" cy="3282658"/>
          </a:xfrm>
        </p:grpSpPr>
        <p:sp>
          <p:nvSpPr>
            <p:cNvPr id="11" name="TextBox 10"/>
            <p:cNvSpPr txBox="1"/>
            <p:nvPr/>
          </p:nvSpPr>
          <p:spPr>
            <a:xfrm>
              <a:off x="6515776" y="4319691"/>
              <a:ext cx="19111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Mini-Inverter</a:t>
              </a:r>
              <a:endParaRPr lang="en-US" b="1" dirty="0"/>
            </a:p>
          </p:txBody>
        </p:sp>
        <p:pic>
          <p:nvPicPr>
            <p:cNvPr id="6" name="Picture 5" descr="Screen Shot 2017-07-12 at 10.19.02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7872" y="2760628"/>
              <a:ext cx="2390356" cy="1242797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H="1" flipV="1">
              <a:off x="5970647" y="3382026"/>
              <a:ext cx="572175" cy="10388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5673009" y="1885950"/>
              <a:ext cx="502238" cy="101089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175247" y="1504950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Battery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048000" y="2671175"/>
              <a:ext cx="990600" cy="7436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295400" y="2381868"/>
              <a:ext cx="2015134" cy="378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	</a:t>
              </a:r>
              <a:r>
                <a:rPr lang="en-US" b="1" dirty="0"/>
                <a:t>Integrated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752600" y="2381868"/>
              <a:ext cx="1219200" cy="37876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tint val="100000"/>
                    <a:shade val="100000"/>
                    <a:satMod val="130000"/>
                    <a:alpha val="29000"/>
                  </a:schemeClr>
                </a:gs>
                <a:gs pos="100000">
                  <a:schemeClr val="accent6">
                    <a:tint val="50000"/>
                    <a:shade val="100000"/>
                    <a:satMod val="350000"/>
                    <a:alpha val="29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181109" y="1495522"/>
              <a:ext cx="1219200" cy="37876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tint val="100000"/>
                    <a:shade val="100000"/>
                    <a:satMod val="130000"/>
                    <a:alpha val="29000"/>
                  </a:schemeClr>
                </a:gs>
                <a:gs pos="100000">
                  <a:schemeClr val="accent6">
                    <a:tint val="50000"/>
                    <a:shade val="100000"/>
                    <a:satMod val="350000"/>
                    <a:alpha val="29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571050" y="4319691"/>
              <a:ext cx="1429950" cy="458489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tint val="100000"/>
                    <a:shade val="100000"/>
                    <a:satMod val="130000"/>
                    <a:alpha val="29000"/>
                  </a:schemeClr>
                </a:gs>
                <a:gs pos="100000">
                  <a:schemeClr val="accent6">
                    <a:tint val="50000"/>
                    <a:shade val="100000"/>
                    <a:satMod val="350000"/>
                    <a:alpha val="29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-15240" y="1123950"/>
            <a:ext cx="914400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New </a:t>
            </a:r>
            <a:r>
              <a:rPr lang="en-US" sz="3200" b="1" dirty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Smart Integrated System</a:t>
            </a:r>
          </a:p>
        </p:txBody>
      </p:sp>
    </p:spTree>
    <p:extLst>
      <p:ext uri="{BB962C8B-B14F-4D97-AF65-F5344CB8AC3E}">
        <p14:creationId xmlns:p14="http://schemas.microsoft.com/office/powerpoint/2010/main" val="28315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37948"/>
            <a:ext cx="7527621" cy="36293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89006"/>
            <a:ext cx="8229600" cy="628650"/>
          </a:xfrm>
        </p:spPr>
        <p:txBody>
          <a:bodyPr/>
          <a:lstStyle/>
          <a:p>
            <a:r>
              <a:rPr lang="en-US" altLang="en-US" sz="3200" b="1" i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altLang="en-US" sz="3200" b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PV</a:t>
            </a:r>
            <a:r>
              <a:rPr lang="en-US" altLang="en-US" sz="3200" b="1" baseline="30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++ </a:t>
            </a:r>
            <a:r>
              <a:rPr lang="en-US" altLang="en-US" sz="3200" b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Module</a:t>
            </a:r>
            <a:r>
              <a:rPr lang="en-US" alt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3200" b="1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Block Diagram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429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Baskerville"/>
                <a:cs typeface="Baskerville"/>
              </a:rPr>
              <a:t>i</a:t>
            </a:r>
            <a:r>
              <a:rPr lang="en-US" sz="3200" b="1" dirty="0">
                <a:solidFill>
                  <a:srgbClr val="C00000"/>
                </a:solidFill>
              </a:rPr>
              <a:t>PV</a:t>
            </a:r>
            <a:r>
              <a:rPr lang="en-US" sz="3200" b="1" baseline="30000" dirty="0">
                <a:solidFill>
                  <a:srgbClr val="C00000"/>
                </a:solidFill>
              </a:rPr>
              <a:t>+</a:t>
            </a:r>
            <a:r>
              <a:rPr lang="en-US" sz="3200" b="1" baseline="30000" dirty="0" smtClean="0">
                <a:solidFill>
                  <a:srgbClr val="C00000"/>
                </a:solidFill>
              </a:rPr>
              <a:t>+</a:t>
            </a:r>
            <a:r>
              <a:rPr lang="en-US" sz="3200" dirty="0" smtClean="0"/>
              <a:t>: Integrated AC PV + Battery System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800600" y="1100248"/>
            <a:ext cx="4419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charset="2"/>
              <a:buChar char="ü"/>
            </a:pPr>
            <a:r>
              <a:rPr lang="en-US" sz="1600" b="1" dirty="0"/>
              <a:t>Mini-inverter</a:t>
            </a:r>
          </a:p>
          <a:p>
            <a:pPr lvl="3"/>
            <a:r>
              <a:rPr lang="en-US" sz="1600" dirty="0"/>
              <a:t>4-Panel input - DC/AC </a:t>
            </a:r>
            <a:r>
              <a:rPr lang="en-US" sz="1600" dirty="0" smtClean="0"/>
              <a:t>inverter</a:t>
            </a:r>
          </a:p>
          <a:p>
            <a:pPr lvl="3"/>
            <a:endParaRPr lang="en-US" sz="1600" dirty="0"/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/>
              <a:t>Battery pack </a:t>
            </a:r>
            <a:r>
              <a:rPr lang="en-US" sz="1600" b="1" dirty="0" smtClean="0"/>
              <a:t>@1.2 kwh</a:t>
            </a:r>
          </a:p>
          <a:p>
            <a:pPr marL="1200150" lvl="2" indent="-285750">
              <a:buFont typeface="Wingdings" charset="2"/>
              <a:buChar char="ü"/>
            </a:pPr>
            <a:endParaRPr lang="en-US" sz="1600" b="1" dirty="0"/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/>
              <a:t>Two–Way wireless </a:t>
            </a:r>
            <a:r>
              <a:rPr lang="en-US" sz="1600" b="1" dirty="0" smtClean="0"/>
              <a:t>communications</a:t>
            </a:r>
            <a:endParaRPr lang="en-US" sz="1600" b="1" dirty="0"/>
          </a:p>
          <a:p>
            <a:pPr marL="1657350" lvl="3" indent="-285750">
              <a:buFontTx/>
              <a:buChar char="-"/>
            </a:pPr>
            <a:r>
              <a:rPr lang="en-US" sz="1600" dirty="0" smtClean="0"/>
              <a:t>Highly </a:t>
            </a:r>
            <a:r>
              <a:rPr lang="en-US" sz="1600" dirty="0"/>
              <a:t>distributed </a:t>
            </a:r>
            <a:r>
              <a:rPr lang="en-US" sz="1600" dirty="0" smtClean="0"/>
              <a:t>network</a:t>
            </a:r>
          </a:p>
          <a:p>
            <a:pPr marL="1657350" lvl="3" indent="-285750">
              <a:buFontTx/>
              <a:buChar char="-"/>
            </a:pPr>
            <a:r>
              <a:rPr lang="en-US" sz="1600" dirty="0" smtClean="0"/>
              <a:t>Full </a:t>
            </a:r>
            <a:r>
              <a:rPr lang="en-US" sz="1600" dirty="0"/>
              <a:t>grid-interaction </a:t>
            </a:r>
            <a:endParaRPr lang="en-US" sz="1600" dirty="0" smtClean="0"/>
          </a:p>
          <a:p>
            <a:pPr lvl="3"/>
            <a:endParaRPr lang="en-US" sz="1600" dirty="0"/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/>
              <a:t>Revenue grade </a:t>
            </a:r>
            <a:r>
              <a:rPr lang="en-US" sz="1600" b="1" dirty="0" smtClean="0"/>
              <a:t>metering</a:t>
            </a:r>
          </a:p>
          <a:p>
            <a:pPr lvl="2"/>
            <a:endParaRPr lang="en-US" sz="1600" b="1" dirty="0"/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/>
              <a:t>Grid  voltage </a:t>
            </a:r>
            <a:r>
              <a:rPr lang="en-US" sz="1600" b="1" dirty="0" smtClean="0"/>
              <a:t>sensors</a:t>
            </a:r>
          </a:p>
          <a:p>
            <a:pPr marL="1200150" lvl="2" indent="-285750">
              <a:buFont typeface="Wingdings" charset="2"/>
              <a:buChar char="ü"/>
            </a:pPr>
            <a:endParaRPr lang="en-US" sz="1600" b="1" dirty="0" smtClean="0"/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 smtClean="0"/>
              <a:t>Flexibility in installation types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sz="1600" b="1" dirty="0" smtClean="0"/>
              <a:t>Enables smart distributed solar</a:t>
            </a:r>
            <a:endParaRPr lang="en-US" sz="1600" b="1" dirty="0"/>
          </a:p>
        </p:txBody>
      </p:sp>
      <p:pic>
        <p:nvPicPr>
          <p:cNvPr id="2" name="Picture 1" descr="07-flipped-over-annotations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00248"/>
            <a:ext cx="544068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98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4" name="Picture 3" descr="01 - three se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62" y="514349"/>
            <a:ext cx="8262238" cy="464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41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2" name="Picture 1" descr="03 - rais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14350"/>
            <a:ext cx="8153400" cy="458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8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2085975" y="447675"/>
            <a:ext cx="4992688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rgbClr val="0000FF"/>
                </a:solidFill>
                <a:ea typeface="SimSun" charset="0"/>
                <a:cs typeface="SimSun" charset="0"/>
              </a:rPr>
              <a:t>University of Central Florida</a:t>
            </a:r>
            <a:r>
              <a:rPr lang="en-US" altLang="zh-CN"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SimSun" charset="0"/>
                <a:cs typeface="SimSun" charset="0"/>
              </a:rPr>
              <a:t> </a:t>
            </a:r>
          </a:p>
        </p:txBody>
      </p:sp>
      <p:grpSp>
        <p:nvGrpSpPr>
          <p:cNvPr id="20482" name="Group 4"/>
          <p:cNvGrpSpPr>
            <a:grpSpLocks/>
          </p:cNvGrpSpPr>
          <p:nvPr/>
        </p:nvGrpSpPr>
        <p:grpSpPr bwMode="auto">
          <a:xfrm>
            <a:off x="533400" y="971550"/>
            <a:ext cx="8196263" cy="4171950"/>
            <a:chOff x="96244" y="971550"/>
            <a:chExt cx="8196857" cy="4171949"/>
          </a:xfrm>
        </p:grpSpPr>
        <p:grpSp>
          <p:nvGrpSpPr>
            <p:cNvPr id="20490" name="Group 2"/>
            <p:cNvGrpSpPr>
              <a:grpSpLocks/>
            </p:cNvGrpSpPr>
            <p:nvPr/>
          </p:nvGrpSpPr>
          <p:grpSpPr bwMode="auto">
            <a:xfrm>
              <a:off x="276226" y="971550"/>
              <a:ext cx="8016875" cy="3720704"/>
              <a:chOff x="181" y="960"/>
              <a:chExt cx="5050" cy="3125"/>
            </a:xfrm>
          </p:grpSpPr>
          <p:pic>
            <p:nvPicPr>
              <p:cNvPr id="20492" name="Picture 3" descr="FloridaMap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0" y="960"/>
                <a:ext cx="3551" cy="3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493" name="Picture 4" descr="xut_footer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" y="1333"/>
                <a:ext cx="864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494" name="Picture 5" descr="STS-100_launch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" y="3024"/>
                <a:ext cx="752" cy="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20495" name="Object 7"/>
              <p:cNvGraphicFramePr>
                <a:graphicFrameLocks noChangeAspect="1"/>
              </p:cNvGraphicFramePr>
              <p:nvPr/>
            </p:nvGraphicFramePr>
            <p:xfrm>
              <a:off x="432" y="1823"/>
              <a:ext cx="1687" cy="17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name="Bitmap Image" r:id="rId7" imgW="1971950" imgH="2019048" progId="Paint.Picture">
                      <p:embed/>
                    </p:oleObj>
                  </mc:Choice>
                  <mc:Fallback>
                    <p:oleObj name="Bitmap Image" r:id="rId7" imgW="1971950" imgH="2019048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2" y="1823"/>
                            <a:ext cx="1687" cy="172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496" name="Line 8"/>
              <p:cNvSpPr>
                <a:spLocks noChangeShapeType="1"/>
              </p:cNvSpPr>
              <p:nvPr/>
            </p:nvSpPr>
            <p:spPr bwMode="auto">
              <a:xfrm flipH="1">
                <a:off x="1966" y="2016"/>
                <a:ext cx="2258" cy="16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Line 9"/>
              <p:cNvSpPr>
                <a:spLocks noChangeShapeType="1"/>
              </p:cNvSpPr>
              <p:nvPr/>
            </p:nvSpPr>
            <p:spPr bwMode="auto">
              <a:xfrm flipH="1" flipV="1">
                <a:off x="1872" y="2784"/>
                <a:ext cx="624" cy="43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8" name="Line 10"/>
              <p:cNvSpPr>
                <a:spLocks noChangeShapeType="1"/>
              </p:cNvSpPr>
              <p:nvPr/>
            </p:nvSpPr>
            <p:spPr bwMode="auto">
              <a:xfrm flipV="1">
                <a:off x="576" y="3072"/>
                <a:ext cx="337" cy="576"/>
              </a:xfrm>
              <a:prstGeom prst="line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9" name="Line 11"/>
              <p:cNvSpPr>
                <a:spLocks noChangeShapeType="1"/>
              </p:cNvSpPr>
              <p:nvPr/>
            </p:nvSpPr>
            <p:spPr bwMode="auto">
              <a:xfrm>
                <a:off x="864" y="1727"/>
                <a:ext cx="432" cy="1057"/>
              </a:xfrm>
              <a:prstGeom prst="line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0" name="Oval 12"/>
              <p:cNvSpPr>
                <a:spLocks noChangeArrowheads="1"/>
              </p:cNvSpPr>
              <p:nvPr/>
            </p:nvSpPr>
            <p:spPr bwMode="auto">
              <a:xfrm>
                <a:off x="4272" y="1824"/>
                <a:ext cx="566" cy="567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254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20491" name="Picture 1" descr="Screen Shot 2015-02-15 at 1.09.23 AM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44" y="4171951"/>
              <a:ext cx="1291234" cy="97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111250" y="4692650"/>
            <a:ext cx="3003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/>
            <a:r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* 67,000 students</a:t>
            </a:r>
          </a:p>
        </p:txBody>
      </p:sp>
      <p:pic>
        <p:nvPicPr>
          <p:cNvPr id="20484" name="Picture 4" descr="UCF reflection pon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584200"/>
            <a:ext cx="987425" cy="7747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3856038" y="4754563"/>
            <a:ext cx="3616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160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* $145M+ in Research Funding</a:t>
            </a:r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7467600" y="4754563"/>
            <a:ext cx="1676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* Research Park</a:t>
            </a:r>
            <a:endParaRPr lang="en-US" sz="1600"/>
          </a:p>
        </p:txBody>
      </p:sp>
      <p:pic>
        <p:nvPicPr>
          <p:cNvPr id="20487" name="Picture 13" descr="Screen Shot 2015-02-15 at 1.13.50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447675"/>
            <a:ext cx="13255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Oval 12"/>
          <p:cNvSpPr>
            <a:spLocks noChangeArrowheads="1"/>
          </p:cNvSpPr>
          <p:nvPr/>
        </p:nvSpPr>
        <p:spPr bwMode="auto">
          <a:xfrm>
            <a:off x="8534400" y="1047750"/>
            <a:ext cx="492125" cy="531813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" name="Curved Connector 20"/>
          <p:cNvCxnSpPr>
            <a:cxnSpLocks noChangeShapeType="1"/>
            <a:stCxn id="20488" idx="5"/>
          </p:cNvCxnSpPr>
          <p:nvPr/>
        </p:nvCxnSpPr>
        <p:spPr bwMode="auto">
          <a:xfrm rot="5400000">
            <a:off x="7910512" y="1490663"/>
            <a:ext cx="1033463" cy="1055688"/>
          </a:xfrm>
          <a:prstGeom prst="curvedConnector2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837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3" name="Picture 2" descr="06 - remove batter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" y="346575"/>
            <a:ext cx="8610600" cy="484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3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3" name="Picture 2" descr="05 - trays close 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340225"/>
            <a:ext cx="9113520" cy="512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83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3" name="Picture 2" descr="04 - trays pulled o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40225"/>
            <a:ext cx="8686800" cy="488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9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6" name="Picture 5" descr="Screen Shot 2017-08-10 at 8.36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0" y="1809750"/>
            <a:ext cx="4373516" cy="3333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1103352"/>
            <a:ext cx="218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Battery Dimensions</a:t>
            </a:r>
            <a:endParaRPr lang="en-US" dirty="0"/>
          </a:p>
        </p:txBody>
      </p:sp>
      <p:pic>
        <p:nvPicPr>
          <p:cNvPr id="5" name="Picture 4" descr="04 - with pv pan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66750"/>
            <a:ext cx="3759200" cy="211455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3962400" y="2495550"/>
            <a:ext cx="2286000" cy="9144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17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V++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73" y="9337"/>
            <a:ext cx="984879" cy="330888"/>
          </a:xfrm>
          <a:prstGeom prst="rect">
            <a:avLst/>
          </a:prstGeom>
        </p:spPr>
      </p:pic>
      <p:pic>
        <p:nvPicPr>
          <p:cNvPr id="2" name="Picture 1" descr="Screen Shot 2017-08-10 at 8.39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4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49213" y="211455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4000" b="1" i="1" dirty="0" smtClean="0">
                <a:latin typeface="Times New Roman" charset="0"/>
                <a:ea typeface="Times New Roman" charset="0"/>
                <a:cs typeface="Times New Roman" charset="0"/>
              </a:rPr>
              <a:t>Mini-Inverter vs. String Inverter Architecture</a:t>
            </a:r>
          </a:p>
        </p:txBody>
      </p:sp>
      <p:pic>
        <p:nvPicPr>
          <p:cNvPr id="8" name="Picture 7" descr="Screen Shot 2017-07-12 at 10.1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0"/>
            <a:ext cx="1227342" cy="41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953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C00000"/>
                </a:solidFill>
              </a:rPr>
              <a:t>Today’s PV System Architectures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83619"/>
            <a:ext cx="7543800" cy="321100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</a:rPr>
              <a:t>The inverter technology drives the PV power system architecture</a:t>
            </a:r>
          </a:p>
          <a:p>
            <a:pPr marL="2286000" lvl="5" indent="0">
              <a:buFont typeface="Arial"/>
              <a:buNone/>
              <a:defRPr/>
            </a:pPr>
            <a:endParaRPr lang="en-US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</a:rPr>
              <a:t>Presently, the market is dominated by: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b="1" dirty="0">
                <a:solidFill>
                  <a:srgbClr val="002060"/>
                </a:solidFill>
              </a:rPr>
              <a:t>Centralized PV System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b="1" dirty="0">
                <a:solidFill>
                  <a:srgbClr val="002060"/>
                </a:solidFill>
              </a:rPr>
              <a:t>String inverter PV systems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b="1" dirty="0">
                <a:solidFill>
                  <a:srgbClr val="002060"/>
                </a:solidFill>
              </a:rPr>
              <a:t>Multi-string inverter </a:t>
            </a:r>
            <a:r>
              <a:rPr lang="en-US" sz="2000" b="1" dirty="0" smtClean="0">
                <a:solidFill>
                  <a:srgbClr val="002060"/>
                </a:solidFill>
              </a:rPr>
              <a:t>systems &amp; DC Optimizers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b="1" dirty="0">
                <a:solidFill>
                  <a:srgbClr val="002060"/>
                </a:solidFill>
              </a:rPr>
              <a:t>Micro inverters: Single panel </a:t>
            </a:r>
            <a:r>
              <a:rPr lang="en-US" sz="2000" b="1" dirty="0" smtClean="0">
                <a:solidFill>
                  <a:srgbClr val="002060"/>
                </a:solidFill>
              </a:rPr>
              <a:t>inverters &amp; AC Modules</a:t>
            </a:r>
            <a:endParaRPr lang="en-US" sz="2000" b="1" dirty="0">
              <a:solidFill>
                <a:srgbClr val="002060"/>
              </a:solidFill>
            </a:endParaRPr>
          </a:p>
          <a:p>
            <a:pPr marL="2286000" lvl="5" indent="0">
              <a:buNone/>
              <a:defRPr/>
            </a:pPr>
            <a:endParaRPr lang="en-US" b="1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2060"/>
                </a:solidFill>
              </a:rPr>
              <a:t>New PV system architectures can greatly impact overall PV system costs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Mini-Inverters (new)</a:t>
            </a:r>
            <a:endParaRPr lang="en-US" sz="2000" b="1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5072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962025"/>
            <a:ext cx="3773488" cy="2008188"/>
          </a:xfrm>
          <a:prstGeom prst="rect">
            <a:avLst/>
          </a:prstGeom>
        </p:spPr>
        <p:txBody>
          <a:bodyPr lIns="68580" tIns="34290" rIns="68580" bIns="34290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3122" indent="-126206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Each PV module may not operate at its </a:t>
            </a:r>
            <a:r>
              <a:rPr lang="en-US" b="1" dirty="0" smtClean="0"/>
              <a:t>maximum power point</a:t>
            </a:r>
            <a:r>
              <a:rPr lang="en-US" dirty="0" smtClean="0"/>
              <a:t> which results in less energy harvested</a:t>
            </a:r>
          </a:p>
          <a:p>
            <a:pPr marL="213122" indent="-126206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Additional losses are introduced by string diodes and junction box</a:t>
            </a:r>
          </a:p>
          <a:p>
            <a:pPr marL="213122" indent="-126206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Single point of failure</a:t>
            </a:r>
            <a:r>
              <a:rPr lang="en-US" dirty="0" smtClean="0"/>
              <a:t>: and mismatch of each string or PV panel affects the PV array efficiency.</a:t>
            </a:r>
          </a:p>
          <a:p>
            <a:pPr marL="213122" indent="-126206"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Hazardous</a:t>
            </a:r>
            <a:r>
              <a:rPr lang="en-US" b="1" dirty="0"/>
              <a:t>: </a:t>
            </a:r>
            <a:r>
              <a:rPr lang="en-US" dirty="0"/>
              <a:t>High-voltage strings </a:t>
            </a:r>
            <a:r>
              <a:rPr lang="en-US" dirty="0">
                <a:sym typeface="Wingdings" pitchFamily="2" charset="2"/>
              </a:rPr>
              <a:t> Arcing potential</a:t>
            </a:r>
            <a:endParaRPr lang="en-US" dirty="0"/>
          </a:p>
          <a:p>
            <a:pPr marL="213122" indent="-126206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1843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814388"/>
            <a:ext cx="458470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723900" y="361950"/>
            <a:ext cx="8991600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</a:pPr>
            <a:r>
              <a:rPr lang="en-US" altLang="en-US" sz="2100" b="1">
                <a:solidFill>
                  <a:srgbClr val="FF0000"/>
                </a:solidFill>
                <a:latin typeface="Calibri" panose="020F0502020204030204" pitchFamily="34" charset="0"/>
              </a:rPr>
              <a:t> String inverter system architecture    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4184478" y="3544570"/>
            <a:ext cx="4800600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600" b="1" dirty="0">
                <a:latin typeface="Arial" charset="0"/>
                <a:ea typeface="MS PGothic" charset="0"/>
                <a:cs typeface="MS PGothic" charset="0"/>
              </a:rPr>
              <a:t>Complex system design: </a:t>
            </a:r>
            <a:r>
              <a:rPr lang="en-US" sz="1600" dirty="0">
                <a:latin typeface="Arial" charset="0"/>
                <a:ea typeface="MS PGothic" charset="0"/>
                <a:cs typeface="MS PGothic" charset="0"/>
              </a:rPr>
              <a:t>String sizing; module matching: direction, shading, ageing</a:t>
            </a:r>
          </a:p>
          <a:p>
            <a:pPr>
              <a:defRPr/>
            </a:pPr>
            <a:endParaRPr lang="en-US" sz="1600" dirty="0">
              <a:latin typeface="Arial" charset="0"/>
              <a:ea typeface="MS PGothic" charset="0"/>
              <a:cs typeface="MS PGothic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b="1" dirty="0">
                <a:latin typeface="Arial" charset="0"/>
                <a:ea typeface="MS PGothic" charset="0"/>
                <a:cs typeface="MS PGothic" charset="0"/>
              </a:rPr>
              <a:t>Costly Installation: </a:t>
            </a:r>
            <a:r>
              <a:rPr lang="en-US" sz="1600" dirty="0">
                <a:latin typeface="Arial" charset="0"/>
                <a:ea typeface="MS PGothic" charset="0"/>
                <a:cs typeface="MS PGothic" charset="0"/>
              </a:rPr>
              <a:t>Special installation codes and procedures; certified installers</a:t>
            </a:r>
          </a:p>
          <a:p>
            <a:pPr lvl="2">
              <a:defRPr/>
            </a:pPr>
            <a:r>
              <a:rPr lang="en-US" sz="1600" dirty="0">
                <a:latin typeface="Arial" charset="0"/>
                <a:ea typeface="MS PGothic" charset="0"/>
                <a:cs typeface="MS PGothic" charset="0"/>
              </a:rPr>
              <a:t>DC disconnects and wiring conduit</a:t>
            </a:r>
          </a:p>
        </p:txBody>
      </p:sp>
      <p:sp>
        <p:nvSpPr>
          <p:cNvPr id="6" name="Rounded Rectangular Callout 5"/>
          <p:cNvSpPr>
            <a:spLocks noChangeArrowheads="1"/>
          </p:cNvSpPr>
          <p:nvPr/>
        </p:nvSpPr>
        <p:spPr bwMode="auto">
          <a:xfrm>
            <a:off x="3950189" y="3291085"/>
            <a:ext cx="2667000" cy="196455"/>
          </a:xfrm>
          <a:prstGeom prst="wedgeRoundRectCallout">
            <a:avLst>
              <a:gd name="adj1" fmla="val 35207"/>
              <a:gd name="adj2" fmla="val -98757"/>
              <a:gd name="adj3" fmla="val 16667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0" hangingPunct="0"/>
            <a:r>
              <a:rPr lang="en-US" sz="1000" b="1" dirty="0">
                <a:solidFill>
                  <a:srgbClr val="FF0000"/>
                </a:solidFill>
              </a:rPr>
              <a:t>Hazardous High Voltages: 600V – 1000 V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0" y="823892"/>
            <a:ext cx="457200" cy="190437"/>
          </a:xfrm>
          <a:prstGeom prst="rect">
            <a:avLst/>
          </a:prstGeom>
          <a:solidFill>
            <a:srgbClr val="FFFFFF"/>
          </a:solidFill>
          <a:ln w="0" cmpd="sng">
            <a:noFill/>
            <a:prstDash val="dot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3689" y="802557"/>
            <a:ext cx="10150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C49500"/>
                </a:solidFill>
              </a:rPr>
              <a:t>Series String</a:t>
            </a:r>
          </a:p>
        </p:txBody>
      </p:sp>
    </p:spTree>
    <p:extLst>
      <p:ext uri="{BB962C8B-B14F-4D97-AF65-F5344CB8AC3E}">
        <p14:creationId xmlns:p14="http://schemas.microsoft.com/office/powerpoint/2010/main" val="403514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475" y="1367789"/>
            <a:ext cx="4152965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81025" y="438150"/>
            <a:ext cx="7886700" cy="993775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sz="36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9413" y="438150"/>
            <a:ext cx="8229600" cy="6286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3200" b="1" i="1" dirty="0" err="1" smtClean="0">
                <a:solidFill>
                  <a:srgbClr val="C00000"/>
                </a:solidFill>
                <a:latin typeface="Baskerville"/>
                <a:cs typeface="Baskerville"/>
              </a:rPr>
              <a:t>i</a:t>
            </a:r>
            <a:r>
              <a:rPr lang="en-US" sz="3200" b="1" dirty="0" err="1" smtClean="0">
                <a:solidFill>
                  <a:srgbClr val="C00000"/>
                </a:solidFill>
              </a:rPr>
              <a:t>PV</a:t>
            </a:r>
            <a:r>
              <a:rPr lang="en-US" sz="3200" b="1" baseline="30000" dirty="0" smtClean="0">
                <a:solidFill>
                  <a:srgbClr val="C00000"/>
                </a:solidFill>
              </a:rPr>
              <a:t>++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2100" b="1" dirty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System Architecture and Module Benefits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929132"/>
              </p:ext>
            </p:extLst>
          </p:nvPr>
        </p:nvGraphicFramePr>
        <p:xfrm>
          <a:off x="53340" y="1357630"/>
          <a:ext cx="4747260" cy="3326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-304800" y="4835723"/>
            <a:ext cx="94132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503" lvl="1"/>
            <a:r>
              <a:rPr lang="en-US" sz="1400" dirty="0" smtClean="0"/>
              <a:t>NREL: Per </a:t>
            </a:r>
            <a:r>
              <a:rPr lang="en-US" sz="1400" dirty="0"/>
              <a:t>panel system can reclaim 40%-100% of soiling </a:t>
            </a:r>
            <a:r>
              <a:rPr lang="en-US" sz="1400" dirty="0" smtClean="0"/>
              <a:t>losses -</a:t>
            </a:r>
            <a:r>
              <a:rPr lang="en-US" sz="1400" b="1" dirty="0"/>
              <a:t>Technical Report: </a:t>
            </a:r>
            <a:r>
              <a:rPr lang="en-US" sz="1400" dirty="0"/>
              <a:t>NREL/TP-5200-</a:t>
            </a:r>
            <a:r>
              <a:rPr lang="en-US" sz="1400" dirty="0" smtClean="0"/>
              <a:t>50003, 2011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7452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557848" y="290513"/>
            <a:ext cx="8229600" cy="606425"/>
          </a:xfrm>
        </p:spPr>
        <p:txBody>
          <a:bodyPr/>
          <a:lstStyle/>
          <a:p>
            <a:r>
              <a:rPr lang="en-US" altLang="en-US" sz="3200" dirty="0" smtClean="0"/>
              <a:t>Increased Energy Harvest</a:t>
            </a:r>
          </a:p>
        </p:txBody>
      </p:sp>
      <p:cxnSp>
        <p:nvCxnSpPr>
          <p:cNvPr id="25602" name="Straight Connector 10"/>
          <p:cNvCxnSpPr>
            <a:cxnSpLocks noChangeShapeType="1"/>
          </p:cNvCxnSpPr>
          <p:nvPr/>
        </p:nvCxnSpPr>
        <p:spPr bwMode="auto">
          <a:xfrm>
            <a:off x="1143000" y="163988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3" name="Straight Connector 11"/>
          <p:cNvCxnSpPr>
            <a:cxnSpLocks noChangeShapeType="1"/>
          </p:cNvCxnSpPr>
          <p:nvPr/>
        </p:nvCxnSpPr>
        <p:spPr bwMode="auto">
          <a:xfrm>
            <a:off x="1143000" y="181133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4" name="Straight Connector 12"/>
          <p:cNvCxnSpPr>
            <a:cxnSpLocks noChangeShapeType="1"/>
          </p:cNvCxnSpPr>
          <p:nvPr/>
        </p:nvCxnSpPr>
        <p:spPr bwMode="auto">
          <a:xfrm>
            <a:off x="1143000" y="198278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Straight Connector 13"/>
          <p:cNvCxnSpPr>
            <a:cxnSpLocks noChangeShapeType="1"/>
          </p:cNvCxnSpPr>
          <p:nvPr/>
        </p:nvCxnSpPr>
        <p:spPr bwMode="auto">
          <a:xfrm>
            <a:off x="1143000" y="215423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Straight Connector 14"/>
          <p:cNvCxnSpPr>
            <a:cxnSpLocks noChangeShapeType="1"/>
          </p:cNvCxnSpPr>
          <p:nvPr/>
        </p:nvCxnSpPr>
        <p:spPr bwMode="auto">
          <a:xfrm>
            <a:off x="1143000" y="232568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Straight Connector 15"/>
          <p:cNvCxnSpPr>
            <a:cxnSpLocks noChangeShapeType="1"/>
          </p:cNvCxnSpPr>
          <p:nvPr/>
        </p:nvCxnSpPr>
        <p:spPr bwMode="auto">
          <a:xfrm>
            <a:off x="1143000" y="249713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8" name="Straight Connector 16"/>
          <p:cNvCxnSpPr>
            <a:cxnSpLocks noChangeShapeType="1"/>
          </p:cNvCxnSpPr>
          <p:nvPr/>
        </p:nvCxnSpPr>
        <p:spPr bwMode="auto">
          <a:xfrm>
            <a:off x="1143000" y="266858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9" name="Straight Connector 17"/>
          <p:cNvCxnSpPr>
            <a:cxnSpLocks noChangeShapeType="1"/>
          </p:cNvCxnSpPr>
          <p:nvPr/>
        </p:nvCxnSpPr>
        <p:spPr bwMode="auto">
          <a:xfrm>
            <a:off x="1143000" y="284003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0" name="Straight Connector 18"/>
          <p:cNvCxnSpPr>
            <a:cxnSpLocks noChangeShapeType="1"/>
          </p:cNvCxnSpPr>
          <p:nvPr/>
        </p:nvCxnSpPr>
        <p:spPr bwMode="auto">
          <a:xfrm>
            <a:off x="1143000" y="301148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1" name="Straight Connector 19"/>
          <p:cNvCxnSpPr>
            <a:cxnSpLocks noChangeShapeType="1"/>
          </p:cNvCxnSpPr>
          <p:nvPr/>
        </p:nvCxnSpPr>
        <p:spPr bwMode="auto">
          <a:xfrm>
            <a:off x="1143000" y="3182938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2" name="Straight Connector 22"/>
          <p:cNvCxnSpPr>
            <a:cxnSpLocks noChangeShapeType="1"/>
          </p:cNvCxnSpPr>
          <p:nvPr/>
        </p:nvCxnSpPr>
        <p:spPr bwMode="auto">
          <a:xfrm rot="5400000">
            <a:off x="3485357" y="2840831"/>
            <a:ext cx="3086100" cy="158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59" name="Up Arrow 242"/>
          <p:cNvSpPr>
            <a:spLocks noChangeArrowheads="1"/>
          </p:cNvSpPr>
          <p:nvPr/>
        </p:nvSpPr>
        <p:spPr bwMode="auto">
          <a:xfrm>
            <a:off x="1447800" y="2670175"/>
            <a:ext cx="228600" cy="5143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0" name="Up Arrow 243"/>
          <p:cNvSpPr>
            <a:spLocks noChangeArrowheads="1"/>
          </p:cNvSpPr>
          <p:nvPr/>
        </p:nvSpPr>
        <p:spPr bwMode="auto">
          <a:xfrm>
            <a:off x="1981200" y="2670175"/>
            <a:ext cx="228600" cy="5143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1" name="Up Arrow 244"/>
          <p:cNvSpPr>
            <a:spLocks noChangeArrowheads="1"/>
          </p:cNvSpPr>
          <p:nvPr/>
        </p:nvSpPr>
        <p:spPr bwMode="auto">
          <a:xfrm>
            <a:off x="2514600" y="2670175"/>
            <a:ext cx="228600" cy="5143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2" name="Up Arrow 245"/>
          <p:cNvSpPr>
            <a:spLocks noChangeArrowheads="1"/>
          </p:cNvSpPr>
          <p:nvPr/>
        </p:nvSpPr>
        <p:spPr bwMode="auto">
          <a:xfrm>
            <a:off x="3048000" y="2670175"/>
            <a:ext cx="228600" cy="5143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3" name="Up Arrow 246"/>
          <p:cNvSpPr>
            <a:spLocks noChangeArrowheads="1"/>
          </p:cNvSpPr>
          <p:nvPr/>
        </p:nvSpPr>
        <p:spPr bwMode="auto">
          <a:xfrm>
            <a:off x="4114800" y="2270125"/>
            <a:ext cx="457200" cy="9144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4" name="Up Arrow 247"/>
          <p:cNvSpPr>
            <a:spLocks noChangeArrowheads="1"/>
          </p:cNvSpPr>
          <p:nvPr/>
        </p:nvSpPr>
        <p:spPr bwMode="auto">
          <a:xfrm>
            <a:off x="5410200" y="2670175"/>
            <a:ext cx="228600" cy="5143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5" name="Up Arrow 248"/>
          <p:cNvSpPr>
            <a:spLocks noChangeArrowheads="1"/>
          </p:cNvSpPr>
          <p:nvPr/>
        </p:nvSpPr>
        <p:spPr bwMode="auto">
          <a:xfrm>
            <a:off x="5943600" y="2441575"/>
            <a:ext cx="228600" cy="742950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6" name="Up Arrow 249"/>
          <p:cNvSpPr>
            <a:spLocks noChangeArrowheads="1"/>
          </p:cNvSpPr>
          <p:nvPr/>
        </p:nvSpPr>
        <p:spPr bwMode="auto">
          <a:xfrm>
            <a:off x="6477000" y="2212975"/>
            <a:ext cx="228600" cy="97155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7" name="Up Arrow 250"/>
          <p:cNvSpPr>
            <a:spLocks noChangeArrowheads="1"/>
          </p:cNvSpPr>
          <p:nvPr/>
        </p:nvSpPr>
        <p:spPr bwMode="auto">
          <a:xfrm>
            <a:off x="7010400" y="2555875"/>
            <a:ext cx="228600" cy="62865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668" name="Up Arrow 251"/>
          <p:cNvSpPr>
            <a:spLocks noChangeArrowheads="1"/>
          </p:cNvSpPr>
          <p:nvPr/>
        </p:nvSpPr>
        <p:spPr bwMode="auto">
          <a:xfrm>
            <a:off x="7927975" y="1993900"/>
            <a:ext cx="530225" cy="1190625"/>
          </a:xfrm>
          <a:prstGeom prst="upArrow">
            <a:avLst>
              <a:gd name="adj1" fmla="val 50000"/>
              <a:gd name="adj2" fmla="val 50015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3" name="TextBox 252"/>
          <p:cNvSpPr txBox="1"/>
          <p:nvPr/>
        </p:nvSpPr>
        <p:spPr>
          <a:xfrm>
            <a:off x="1143000" y="896938"/>
            <a:ext cx="8001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String Inverter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			 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Mini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Inverters</a:t>
            </a:r>
          </a:p>
        </p:txBody>
      </p:sp>
      <p:sp>
        <p:nvSpPr>
          <p:cNvPr id="25670" name="Rectangle 255"/>
          <p:cNvSpPr>
            <a:spLocks noChangeArrowheads="1"/>
          </p:cNvSpPr>
          <p:nvPr/>
        </p:nvSpPr>
        <p:spPr bwMode="auto">
          <a:xfrm>
            <a:off x="-17882" y="4680466"/>
            <a:ext cx="91618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 dirty="0"/>
              <a:t>Micro inverters can realize upwards of 20-25% increased energy harvest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166687" y="4495984"/>
            <a:ext cx="8748713" cy="23279"/>
          </a:xfrm>
          <a:prstGeom prst="line">
            <a:avLst/>
          </a:prstGeom>
          <a:ln w="28575" cap="rnd" cmpd="sng">
            <a:solidFill>
              <a:schemeClr val="accent2">
                <a:lumMod val="7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150793" y="1542108"/>
            <a:ext cx="4003675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b="1" i="1">
                <a:solidFill>
                  <a:srgbClr val="63252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An example of distributed PV system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207000" y="3177181"/>
            <a:ext cx="3594100" cy="1280519"/>
            <a:chOff x="5207000" y="3177181"/>
            <a:chExt cx="3594100" cy="1280519"/>
          </a:xfrm>
        </p:grpSpPr>
        <p:pic>
          <p:nvPicPr>
            <p:cNvPr id="25613" name="Picture 16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3306763"/>
              <a:ext cx="800100" cy="97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614" name="Straight Connector 161"/>
            <p:cNvCxnSpPr>
              <a:cxnSpLocks noChangeShapeType="1"/>
            </p:cNvCxnSpPr>
            <p:nvPr/>
          </p:nvCxnSpPr>
          <p:spPr bwMode="auto">
            <a:xfrm rot="10800000">
              <a:off x="5410200" y="3817938"/>
              <a:ext cx="2743200" cy="1587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5" name="Straight Connector 98"/>
            <p:cNvCxnSpPr>
              <a:cxnSpLocks noChangeShapeType="1"/>
            </p:cNvCxnSpPr>
            <p:nvPr/>
          </p:nvCxnSpPr>
          <p:spPr bwMode="auto">
            <a:xfrm rot="16200000" flipH="1">
              <a:off x="5305425" y="3679826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16" name="Right Triangle 99"/>
            <p:cNvSpPr>
              <a:spLocks noChangeArrowheads="1"/>
            </p:cNvSpPr>
            <p:nvPr/>
          </p:nvSpPr>
          <p:spPr bwMode="auto">
            <a:xfrm flipH="1">
              <a:off x="5208588" y="3719513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5617" name="Right Triangle 100"/>
            <p:cNvSpPr>
              <a:spLocks noChangeArrowheads="1"/>
            </p:cNvSpPr>
            <p:nvPr/>
          </p:nvSpPr>
          <p:spPr bwMode="auto">
            <a:xfrm rot="10800000" flipH="1">
              <a:off x="5207000" y="3717925"/>
              <a:ext cx="284163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02" name="Right Arrow 101"/>
            <p:cNvSpPr/>
            <p:nvPr/>
          </p:nvSpPr>
          <p:spPr bwMode="auto">
            <a:xfrm flipH="1">
              <a:off x="5286375" y="3792538"/>
              <a:ext cx="136525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5619" name="Group 38"/>
            <p:cNvGrpSpPr>
              <a:grpSpLocks/>
            </p:cNvGrpSpPr>
            <p:nvPr/>
          </p:nvGrpSpPr>
          <p:grpSpPr bwMode="auto">
            <a:xfrm flipH="1">
              <a:off x="5364163" y="3871913"/>
              <a:ext cx="95250" cy="19050"/>
              <a:chOff x="7796788" y="4725619"/>
              <a:chExt cx="191410" cy="51578"/>
            </a:xfrm>
          </p:grpSpPr>
          <p:cxnSp>
            <p:nvCxnSpPr>
              <p:cNvPr id="25695" name="Straight Connector 103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696" name="Straight Connector 104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620" name="Group 46"/>
            <p:cNvGrpSpPr>
              <a:grpSpLocks/>
            </p:cNvGrpSpPr>
            <p:nvPr/>
          </p:nvGrpSpPr>
          <p:grpSpPr bwMode="auto">
            <a:xfrm>
              <a:off x="5219700" y="3732213"/>
              <a:ext cx="96838" cy="60325"/>
              <a:chOff x="7849589" y="2226623"/>
              <a:chExt cx="639288" cy="716478"/>
            </a:xfrm>
          </p:grpSpPr>
          <p:sp>
            <p:nvSpPr>
              <p:cNvPr id="25693" name="Freeform 106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94" name="Freeform 107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5622" name="Straight Connector 125"/>
            <p:cNvCxnSpPr>
              <a:cxnSpLocks noChangeShapeType="1"/>
            </p:cNvCxnSpPr>
            <p:nvPr/>
          </p:nvCxnSpPr>
          <p:spPr bwMode="auto">
            <a:xfrm rot="16200000" flipH="1">
              <a:off x="5838825" y="3679826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23" name="Right Triangle 126"/>
            <p:cNvSpPr>
              <a:spLocks noChangeArrowheads="1"/>
            </p:cNvSpPr>
            <p:nvPr/>
          </p:nvSpPr>
          <p:spPr bwMode="auto">
            <a:xfrm flipH="1">
              <a:off x="5740400" y="3719513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5624" name="Right Triangle 127"/>
            <p:cNvSpPr>
              <a:spLocks noChangeArrowheads="1"/>
            </p:cNvSpPr>
            <p:nvPr/>
          </p:nvSpPr>
          <p:spPr bwMode="auto">
            <a:xfrm rot="10800000" flipH="1">
              <a:off x="5738813" y="3717925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29" name="Right Arrow 128"/>
            <p:cNvSpPr/>
            <p:nvPr/>
          </p:nvSpPr>
          <p:spPr bwMode="auto">
            <a:xfrm flipH="1">
              <a:off x="5818188" y="3792538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5626" name="Group 38"/>
            <p:cNvGrpSpPr>
              <a:grpSpLocks/>
            </p:cNvGrpSpPr>
            <p:nvPr/>
          </p:nvGrpSpPr>
          <p:grpSpPr bwMode="auto">
            <a:xfrm flipH="1">
              <a:off x="5895975" y="3871913"/>
              <a:ext cx="95250" cy="19050"/>
              <a:chOff x="7796788" y="4725619"/>
              <a:chExt cx="191410" cy="51578"/>
            </a:xfrm>
          </p:grpSpPr>
          <p:cxnSp>
            <p:nvCxnSpPr>
              <p:cNvPr id="25691" name="Straight Connector 134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692" name="Straight Connector 135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627" name="Group 46"/>
            <p:cNvGrpSpPr>
              <a:grpSpLocks/>
            </p:cNvGrpSpPr>
            <p:nvPr/>
          </p:nvGrpSpPr>
          <p:grpSpPr bwMode="auto">
            <a:xfrm>
              <a:off x="5751513" y="3732213"/>
              <a:ext cx="96837" cy="60325"/>
              <a:chOff x="7849589" y="2226623"/>
              <a:chExt cx="639288" cy="716478"/>
            </a:xfrm>
          </p:grpSpPr>
          <p:sp>
            <p:nvSpPr>
              <p:cNvPr id="25689" name="Freeform 132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90" name="Freeform 133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5629" name="Straight Connector 137"/>
            <p:cNvCxnSpPr>
              <a:cxnSpLocks noChangeShapeType="1"/>
            </p:cNvCxnSpPr>
            <p:nvPr/>
          </p:nvCxnSpPr>
          <p:spPr bwMode="auto">
            <a:xfrm rot="16200000" flipH="1">
              <a:off x="6372225" y="3679826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30" name="Right Triangle 138"/>
            <p:cNvSpPr>
              <a:spLocks noChangeArrowheads="1"/>
            </p:cNvSpPr>
            <p:nvPr/>
          </p:nvSpPr>
          <p:spPr bwMode="auto">
            <a:xfrm flipH="1">
              <a:off x="6273800" y="3719513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5631" name="Right Triangle 139"/>
            <p:cNvSpPr>
              <a:spLocks noChangeArrowheads="1"/>
            </p:cNvSpPr>
            <p:nvPr/>
          </p:nvSpPr>
          <p:spPr bwMode="auto">
            <a:xfrm rot="10800000" flipH="1">
              <a:off x="6272213" y="3717925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41" name="Right Arrow 140"/>
            <p:cNvSpPr/>
            <p:nvPr/>
          </p:nvSpPr>
          <p:spPr bwMode="auto">
            <a:xfrm flipH="1">
              <a:off x="6351588" y="3792538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5633" name="Group 38"/>
            <p:cNvGrpSpPr>
              <a:grpSpLocks/>
            </p:cNvGrpSpPr>
            <p:nvPr/>
          </p:nvGrpSpPr>
          <p:grpSpPr bwMode="auto">
            <a:xfrm flipH="1">
              <a:off x="6429375" y="3871913"/>
              <a:ext cx="95250" cy="19050"/>
              <a:chOff x="7796788" y="4725619"/>
              <a:chExt cx="191410" cy="51578"/>
            </a:xfrm>
          </p:grpSpPr>
          <p:cxnSp>
            <p:nvCxnSpPr>
              <p:cNvPr id="25687" name="Straight Connector 146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688" name="Straight Connector 147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634" name="Group 46"/>
            <p:cNvGrpSpPr>
              <a:grpSpLocks/>
            </p:cNvGrpSpPr>
            <p:nvPr/>
          </p:nvGrpSpPr>
          <p:grpSpPr bwMode="auto">
            <a:xfrm>
              <a:off x="6284913" y="3732213"/>
              <a:ext cx="96837" cy="60325"/>
              <a:chOff x="7849589" y="2226623"/>
              <a:chExt cx="639288" cy="716478"/>
            </a:xfrm>
          </p:grpSpPr>
          <p:sp>
            <p:nvSpPr>
              <p:cNvPr id="25685" name="Freeform 144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86" name="Freeform 145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5636" name="Straight Connector 149"/>
            <p:cNvCxnSpPr>
              <a:cxnSpLocks noChangeShapeType="1"/>
            </p:cNvCxnSpPr>
            <p:nvPr/>
          </p:nvCxnSpPr>
          <p:spPr bwMode="auto">
            <a:xfrm rot="16200000" flipH="1">
              <a:off x="6905625" y="3679826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37" name="Right Triangle 150"/>
            <p:cNvSpPr>
              <a:spLocks noChangeArrowheads="1"/>
            </p:cNvSpPr>
            <p:nvPr/>
          </p:nvSpPr>
          <p:spPr bwMode="auto">
            <a:xfrm flipH="1">
              <a:off x="6807200" y="3719513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5638" name="Right Triangle 151"/>
            <p:cNvSpPr>
              <a:spLocks noChangeArrowheads="1"/>
            </p:cNvSpPr>
            <p:nvPr/>
          </p:nvSpPr>
          <p:spPr bwMode="auto">
            <a:xfrm rot="10800000" flipH="1">
              <a:off x="6805613" y="3717925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53" name="Right Arrow 152"/>
            <p:cNvSpPr/>
            <p:nvPr/>
          </p:nvSpPr>
          <p:spPr bwMode="auto">
            <a:xfrm flipH="1">
              <a:off x="6884988" y="3792538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5640" name="Group 38"/>
            <p:cNvGrpSpPr>
              <a:grpSpLocks/>
            </p:cNvGrpSpPr>
            <p:nvPr/>
          </p:nvGrpSpPr>
          <p:grpSpPr bwMode="auto">
            <a:xfrm flipH="1">
              <a:off x="6962775" y="3871913"/>
              <a:ext cx="95250" cy="19050"/>
              <a:chOff x="7796788" y="4725619"/>
              <a:chExt cx="191410" cy="51578"/>
            </a:xfrm>
          </p:grpSpPr>
          <p:cxnSp>
            <p:nvCxnSpPr>
              <p:cNvPr id="25683" name="Straight Connector 158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684" name="Straight Connector 159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641" name="Group 46"/>
            <p:cNvGrpSpPr>
              <a:grpSpLocks/>
            </p:cNvGrpSpPr>
            <p:nvPr/>
          </p:nvGrpSpPr>
          <p:grpSpPr bwMode="auto">
            <a:xfrm>
              <a:off x="6818313" y="3732213"/>
              <a:ext cx="96837" cy="60325"/>
              <a:chOff x="7849589" y="2226623"/>
              <a:chExt cx="639288" cy="716478"/>
            </a:xfrm>
          </p:grpSpPr>
          <p:sp>
            <p:nvSpPr>
              <p:cNvPr id="25681" name="Freeform 156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82" name="Freeform 157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5643" name="Straight Connector 162"/>
            <p:cNvCxnSpPr>
              <a:cxnSpLocks noChangeShapeType="1"/>
            </p:cNvCxnSpPr>
            <p:nvPr/>
          </p:nvCxnSpPr>
          <p:spPr bwMode="auto">
            <a:xfrm rot="5400000" flipH="1" flipV="1">
              <a:off x="8016875" y="3668713"/>
              <a:ext cx="274637" cy="1588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2" name="TextBox 241"/>
            <p:cNvSpPr txBox="1"/>
            <p:nvPr/>
          </p:nvSpPr>
          <p:spPr>
            <a:xfrm>
              <a:off x="5713413" y="3935413"/>
              <a:ext cx="944562" cy="5222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Mini</a:t>
              </a:r>
              <a:endParaRPr lang="en-US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Inverters</a:t>
              </a:r>
            </a:p>
          </p:txBody>
        </p:sp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3038" y="3177181"/>
              <a:ext cx="329699" cy="475673"/>
            </a:xfrm>
            <a:prstGeom prst="rect">
              <a:avLst/>
            </a:prstGeom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9052" y="3177181"/>
              <a:ext cx="329699" cy="475673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5801" y="3177181"/>
              <a:ext cx="329699" cy="475673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5551" y="3177181"/>
              <a:ext cx="329699" cy="475673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1244706" y="3224213"/>
            <a:ext cx="3746394" cy="1235075"/>
            <a:chOff x="1244706" y="3224213"/>
            <a:chExt cx="3746394" cy="1235075"/>
          </a:xfrm>
        </p:grpSpPr>
        <p:cxnSp>
          <p:nvCxnSpPr>
            <p:cNvPr id="25644" name="Straight Connector 216"/>
            <p:cNvCxnSpPr>
              <a:cxnSpLocks noChangeShapeType="1"/>
            </p:cNvCxnSpPr>
            <p:nvPr/>
          </p:nvCxnSpPr>
          <p:spPr bwMode="auto">
            <a:xfrm rot="16200000" flipH="1">
              <a:off x="1316831" y="3685382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46" name="Straight Connector 218"/>
            <p:cNvCxnSpPr>
              <a:cxnSpLocks noChangeShapeType="1"/>
            </p:cNvCxnSpPr>
            <p:nvPr/>
          </p:nvCxnSpPr>
          <p:spPr bwMode="auto">
            <a:xfrm rot="16200000" flipH="1">
              <a:off x="1850231" y="3685382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48" name="Straight Connector 220"/>
            <p:cNvCxnSpPr>
              <a:cxnSpLocks noChangeShapeType="1"/>
            </p:cNvCxnSpPr>
            <p:nvPr/>
          </p:nvCxnSpPr>
          <p:spPr bwMode="auto">
            <a:xfrm rot="16200000" flipH="1">
              <a:off x="2383631" y="3685382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0" name="Straight Connector 222"/>
            <p:cNvCxnSpPr>
              <a:cxnSpLocks noChangeShapeType="1"/>
            </p:cNvCxnSpPr>
            <p:nvPr/>
          </p:nvCxnSpPr>
          <p:spPr bwMode="auto">
            <a:xfrm rot="16200000" flipH="1">
              <a:off x="2917031" y="3685382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2" name="Straight Connector 235"/>
            <p:cNvCxnSpPr>
              <a:cxnSpLocks noChangeShapeType="1"/>
            </p:cNvCxnSpPr>
            <p:nvPr/>
          </p:nvCxnSpPr>
          <p:spPr bwMode="auto">
            <a:xfrm>
              <a:off x="1370013" y="3754438"/>
              <a:ext cx="22098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5653" name="Picture 2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3240088"/>
              <a:ext cx="800100" cy="97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654" name="Straight Connector 237"/>
            <p:cNvCxnSpPr>
              <a:cxnSpLocks noChangeShapeType="1"/>
            </p:cNvCxnSpPr>
            <p:nvPr/>
          </p:nvCxnSpPr>
          <p:spPr bwMode="auto">
            <a:xfrm rot="5400000" flipH="1" flipV="1">
              <a:off x="4206875" y="3606800"/>
              <a:ext cx="274638" cy="1588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5" name="Straight Connector 239"/>
            <p:cNvCxnSpPr>
              <a:cxnSpLocks noChangeShapeType="1"/>
            </p:cNvCxnSpPr>
            <p:nvPr/>
          </p:nvCxnSpPr>
          <p:spPr bwMode="auto">
            <a:xfrm rot="10800000">
              <a:off x="3978275" y="3754438"/>
              <a:ext cx="365125" cy="0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5656" name="Group 31"/>
            <p:cNvGrpSpPr>
              <a:grpSpLocks noChangeAspect="1"/>
            </p:cNvGrpSpPr>
            <p:nvPr/>
          </p:nvGrpSpPr>
          <p:grpSpPr bwMode="auto">
            <a:xfrm>
              <a:off x="3505200" y="3525838"/>
              <a:ext cx="576263" cy="430212"/>
              <a:chOff x="2491609" y="1989065"/>
              <a:chExt cx="1153506" cy="1148260"/>
            </a:xfrm>
          </p:grpSpPr>
          <p:grpSp>
            <p:nvGrpSpPr>
              <p:cNvPr id="25673" name="Group 33"/>
              <p:cNvGrpSpPr>
                <a:grpSpLocks/>
              </p:cNvGrpSpPr>
              <p:nvPr/>
            </p:nvGrpSpPr>
            <p:grpSpPr bwMode="auto">
              <a:xfrm>
                <a:off x="2491609" y="1989065"/>
                <a:ext cx="1153506" cy="1148260"/>
                <a:chOff x="4572000" y="1965430"/>
                <a:chExt cx="1153506" cy="1148260"/>
              </a:xfrm>
            </p:grpSpPr>
            <p:sp>
              <p:nvSpPr>
                <p:cNvPr id="25678" name="Right Triangle 230"/>
                <p:cNvSpPr>
                  <a:spLocks noChangeArrowheads="1"/>
                </p:cNvSpPr>
                <p:nvPr/>
              </p:nvSpPr>
              <p:spPr bwMode="auto">
                <a:xfrm>
                  <a:off x="4572000" y="1970690"/>
                  <a:ext cx="1143000" cy="1143000"/>
                </a:xfrm>
                <a:prstGeom prst="rtTriangle">
                  <a:avLst/>
                </a:prstGeom>
                <a:solidFill>
                  <a:srgbClr val="CCCC00"/>
                </a:solidFill>
                <a:ln w="9525">
                  <a:solidFill>
                    <a:srgbClr val="CCCC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defTabSz="914400"/>
                  <a:endParaRPr lang="en-US" altLang="en-US" sz="1800"/>
                </a:p>
              </p:txBody>
            </p:sp>
            <p:sp>
              <p:nvSpPr>
                <p:cNvPr id="25679" name="Right Triangle 231"/>
                <p:cNvSpPr>
                  <a:spLocks noChangeArrowheads="1"/>
                </p:cNvSpPr>
                <p:nvPr/>
              </p:nvSpPr>
              <p:spPr bwMode="auto">
                <a:xfrm rot="10800000">
                  <a:off x="4582506" y="1965430"/>
                  <a:ext cx="1143000" cy="1143000"/>
                </a:xfrm>
                <a:prstGeom prst="rtTriangle">
                  <a:avLst/>
                </a:prstGeom>
                <a:solidFill>
                  <a:srgbClr val="00B0F0"/>
                </a:solidFill>
                <a:ln w="9525">
                  <a:solidFill>
                    <a:srgbClr val="00B0F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defTabSz="914400"/>
                  <a:endParaRPr lang="en-US" altLang="en-US" sz="1800"/>
                </a:p>
              </p:txBody>
            </p:sp>
            <p:sp>
              <p:nvSpPr>
                <p:cNvPr id="233" name="Right Arrow 232"/>
                <p:cNvSpPr/>
                <p:nvPr/>
              </p:nvSpPr>
              <p:spPr bwMode="auto">
                <a:xfrm>
                  <a:off x="4823039" y="2380668"/>
                  <a:ext cx="664138" cy="326257"/>
                </a:xfrm>
                <a:prstGeom prst="rightArrow">
                  <a:avLst/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defTabSz="914400">
                    <a:defRPr/>
                  </a:pPr>
                  <a:endParaRPr lang="en-US">
                    <a:latin typeface="Arial" charset="0"/>
                    <a:ea typeface="MS PGothic" charset="0"/>
                    <a:cs typeface="MS PGothic" charset="0"/>
                  </a:endParaRPr>
                </a:p>
              </p:txBody>
            </p:sp>
          </p:grpSp>
          <p:grpSp>
            <p:nvGrpSpPr>
              <p:cNvPr id="25674" name="Group 46"/>
              <p:cNvGrpSpPr>
                <a:grpSpLocks/>
              </p:cNvGrpSpPr>
              <p:nvPr/>
            </p:nvGrpSpPr>
            <p:grpSpPr bwMode="auto">
              <a:xfrm>
                <a:off x="3218464" y="2133602"/>
                <a:ext cx="330528" cy="326573"/>
                <a:chOff x="7849589" y="2226623"/>
                <a:chExt cx="639288" cy="716478"/>
              </a:xfrm>
            </p:grpSpPr>
            <p:sp>
              <p:nvSpPr>
                <p:cNvPr id="25676" name="Freeform 228"/>
                <p:cNvSpPr>
                  <a:spLocks/>
                </p:cNvSpPr>
                <p:nvPr/>
              </p:nvSpPr>
              <p:spPr bwMode="auto">
                <a:xfrm>
                  <a:off x="7849589" y="2226623"/>
                  <a:ext cx="320634" cy="362198"/>
                </a:xfrm>
                <a:custGeom>
                  <a:avLst/>
                  <a:gdLst>
                    <a:gd name="T0" fmla="*/ 0 w 320634"/>
                    <a:gd name="T1" fmla="*/ 362198 h 362198"/>
                    <a:gd name="T2" fmla="*/ 166255 w 320634"/>
                    <a:gd name="T3" fmla="*/ 0 h 362198"/>
                    <a:gd name="T4" fmla="*/ 320634 w 320634"/>
                    <a:gd name="T5" fmla="*/ 362198 h 3621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0634" h="362198">
                      <a:moveTo>
                        <a:pt x="0" y="362198"/>
                      </a:moveTo>
                      <a:cubicBezTo>
                        <a:pt x="56408" y="181099"/>
                        <a:pt x="112816" y="0"/>
                        <a:pt x="166255" y="0"/>
                      </a:cubicBezTo>
                      <a:cubicBezTo>
                        <a:pt x="219694" y="0"/>
                        <a:pt x="270164" y="181099"/>
                        <a:pt x="320634" y="362198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77" name="Freeform 229"/>
                <p:cNvSpPr>
                  <a:spLocks/>
                </p:cNvSpPr>
                <p:nvPr/>
              </p:nvSpPr>
              <p:spPr bwMode="auto">
                <a:xfrm rot="10800000">
                  <a:off x="8168243" y="2580903"/>
                  <a:ext cx="320634" cy="362198"/>
                </a:xfrm>
                <a:custGeom>
                  <a:avLst/>
                  <a:gdLst>
                    <a:gd name="T0" fmla="*/ 0 w 320634"/>
                    <a:gd name="T1" fmla="*/ 362198 h 362198"/>
                    <a:gd name="T2" fmla="*/ 166255 w 320634"/>
                    <a:gd name="T3" fmla="*/ 0 h 362198"/>
                    <a:gd name="T4" fmla="*/ 320634 w 320634"/>
                    <a:gd name="T5" fmla="*/ 362198 h 3621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0634" h="362198">
                      <a:moveTo>
                        <a:pt x="0" y="362198"/>
                      </a:moveTo>
                      <a:cubicBezTo>
                        <a:pt x="56408" y="181099"/>
                        <a:pt x="112816" y="0"/>
                        <a:pt x="166255" y="0"/>
                      </a:cubicBezTo>
                      <a:cubicBezTo>
                        <a:pt x="219694" y="0"/>
                        <a:pt x="270164" y="181099"/>
                        <a:pt x="320634" y="362198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25675" name="Straight Connector 227"/>
              <p:cNvCxnSpPr>
                <a:cxnSpLocks noChangeShapeType="1"/>
              </p:cNvCxnSpPr>
              <p:nvPr/>
            </p:nvCxnSpPr>
            <p:spPr bwMode="auto">
              <a:xfrm>
                <a:off x="2612819" y="2958438"/>
                <a:ext cx="30282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41" name="TextBox 240"/>
            <p:cNvSpPr txBox="1"/>
            <p:nvPr/>
          </p:nvSpPr>
          <p:spPr>
            <a:xfrm>
              <a:off x="3421063" y="3935413"/>
              <a:ext cx="850900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String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Inverter</a:t>
              </a: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44706" y="3224213"/>
              <a:ext cx="282363" cy="407410"/>
            </a:xfrm>
            <a:prstGeom prst="rect">
              <a:avLst/>
            </a:prstGeom>
          </p:spPr>
        </p:pic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78106" y="3224213"/>
              <a:ext cx="282363" cy="407410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18650" y="3231140"/>
              <a:ext cx="282363" cy="407410"/>
            </a:xfrm>
            <a:prstGeom prst="rect">
              <a:avLst/>
            </a:prstGeom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50224" y="3224213"/>
              <a:ext cx="282363" cy="407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46483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974725" y="295275"/>
            <a:ext cx="7192963" cy="1044575"/>
          </a:xfrm>
        </p:spPr>
        <p:txBody>
          <a:bodyPr/>
          <a:lstStyle/>
          <a:p>
            <a:r>
              <a:rPr lang="en-US" sz="2400" b="1" dirty="0">
                <a:latin typeface="Calibri" charset="0"/>
                <a:ea typeface="MS PGothic" charset="0"/>
              </a:rPr>
              <a:t>Florida Power Electronics Center (FPEC) </a:t>
            </a:r>
            <a:r>
              <a:rPr lang="en-US" sz="2400" b="1" dirty="0" smtClean="0">
                <a:latin typeface="Calibri" charset="0"/>
                <a:ea typeface="MS PGothic" charset="0"/>
              </a:rPr>
              <a:t/>
            </a:r>
            <a:br>
              <a:rPr lang="en-US" sz="2400" b="1" dirty="0" smtClean="0">
                <a:latin typeface="Calibri" charset="0"/>
                <a:ea typeface="MS PGothic" charset="0"/>
              </a:rPr>
            </a:br>
            <a:r>
              <a:rPr lang="en-US" sz="2400" b="1" dirty="0" smtClean="0">
                <a:latin typeface="Calibri" charset="0"/>
                <a:ea typeface="MS PGothic" charset="0"/>
              </a:rPr>
              <a:t>Team </a:t>
            </a:r>
            <a:r>
              <a:rPr lang="en-US" sz="2400" b="1" dirty="0">
                <a:latin typeface="Calibri" charset="0"/>
                <a:ea typeface="MS PGothic" charset="0"/>
              </a:rPr>
              <a:t>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725" y="1562100"/>
            <a:ext cx="2921000" cy="1946275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D.: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Students: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err="1" smtClean="0">
                <a:latin typeface="Arial" charset="0"/>
                <a:ea typeface="MS PGothic" charset="-128"/>
                <a:cs typeface="+mn-cs"/>
              </a:rPr>
              <a:t>Mahmood</a:t>
            </a:r>
            <a:r>
              <a:rPr lang="en-US" sz="1800" dirty="0" smtClean="0">
                <a:latin typeface="Arial" charset="0"/>
                <a:ea typeface="MS PGothic" charset="-128"/>
                <a:cs typeface="+mn-cs"/>
              </a:rPr>
              <a:t> </a:t>
            </a:r>
            <a:r>
              <a:rPr lang="en-US" sz="1800" dirty="0">
                <a:latin typeface="Arial" charset="0"/>
                <a:ea typeface="MS PGothic" charset="-128"/>
                <a:cs typeface="+mn-cs"/>
              </a:rPr>
              <a:t>Ali </a:t>
            </a: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Alharbi</a:t>
            </a:r>
            <a:endParaRPr lang="en-US" sz="1800" dirty="0">
              <a:latin typeface="Arial" charset="0"/>
              <a:ea typeface="MS PGothic" charset="-128"/>
              <a:cs typeface="+mn-cs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latin typeface="Arial" charset="0"/>
                <a:ea typeface="MS PGothic" charset="-128"/>
                <a:cs typeface="+mn-cs"/>
              </a:rPr>
              <a:t>Xi </a:t>
            </a:r>
            <a:r>
              <a:rPr lang="en-US" sz="1800" dirty="0">
                <a:latin typeface="Arial" charset="0"/>
                <a:ea typeface="MS PGothic" charset="-128"/>
                <a:cs typeface="+mn-cs"/>
              </a:rPr>
              <a:t>Chen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latin typeface="Arial" charset="0"/>
                <a:ea typeface="MS PGothic" charset="-128"/>
                <a:cs typeface="+mn-cs"/>
              </a:rPr>
              <a:t>Gustavo </a:t>
            </a: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Gamboa</a:t>
            </a:r>
            <a:endParaRPr lang="en-US" sz="1800" dirty="0">
              <a:latin typeface="Arial" charset="0"/>
              <a:ea typeface="MS PGothic" charset="-128"/>
              <a:cs typeface="+mn-cs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Arial" charset="0"/>
                <a:ea typeface="MS PGothic" charset="-128"/>
                <a:cs typeface="+mn-cs"/>
              </a:rPr>
              <a:t>Abdullah Al-</a:t>
            </a: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Haltani</a:t>
            </a:r>
            <a:endParaRPr lang="en-US" sz="1800" dirty="0">
              <a:latin typeface="Arial" charset="0"/>
              <a:ea typeface="MS PGothic" charset="-128"/>
              <a:cs typeface="+mn-cs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Fahad</a:t>
            </a:r>
            <a:r>
              <a:rPr lang="en-US" sz="1800" dirty="0">
                <a:latin typeface="Arial" charset="0"/>
                <a:ea typeface="MS PGothic" charset="-128"/>
                <a:cs typeface="+mn-cs"/>
              </a:rPr>
              <a:t> Al-Haq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>
                <a:latin typeface="Arial" charset="0"/>
                <a:ea typeface="MS PGothic" charset="-128"/>
                <a:cs typeface="+mn-cs"/>
              </a:rPr>
              <a:t>Khalil </a:t>
            </a: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Alluhaybi</a:t>
            </a:r>
            <a:endParaRPr lang="en-US" sz="1800" dirty="0">
              <a:latin typeface="Arial" charset="0"/>
              <a:ea typeface="MS PGothic" charset="-128"/>
              <a:cs typeface="+mn-cs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err="1">
                <a:latin typeface="Arial" charset="0"/>
                <a:ea typeface="MS PGothic" charset="-128"/>
                <a:cs typeface="+mn-cs"/>
              </a:rPr>
              <a:t>Anirudh</a:t>
            </a:r>
            <a:r>
              <a:rPr lang="en-US" sz="1800" dirty="0">
                <a:latin typeface="Arial" charset="0"/>
                <a:ea typeface="MS PGothic" charset="-128"/>
                <a:cs typeface="+mn-cs"/>
              </a:rPr>
              <a:t> Ashok </a:t>
            </a:r>
            <a:r>
              <a:rPr lang="en-US" sz="1800" dirty="0" smtClean="0">
                <a:latin typeface="Arial" charset="0"/>
                <a:ea typeface="MS PGothic" charset="-128"/>
                <a:cs typeface="+mn-cs"/>
              </a:rPr>
              <a:t>Pise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800" dirty="0" err="1" smtClean="0">
                <a:latin typeface="Arial" charset="0"/>
                <a:ea typeface="MS PGothic" charset="-128"/>
                <a:cs typeface="+mn-cs"/>
              </a:rPr>
              <a:t>Amit</a:t>
            </a:r>
            <a:r>
              <a:rPr lang="en-US" sz="1800" dirty="0" smtClean="0">
                <a:latin typeface="Arial" charset="0"/>
                <a:ea typeface="MS PGothic" charset="-128"/>
                <a:cs typeface="+mn-cs"/>
              </a:rPr>
              <a:t> </a:t>
            </a:r>
            <a:r>
              <a:rPr lang="en-US" sz="1800" dirty="0" err="1" smtClean="0">
                <a:latin typeface="Arial" charset="0"/>
                <a:ea typeface="MS PGothic" charset="-128"/>
                <a:cs typeface="+mn-cs"/>
              </a:rPr>
              <a:t>Bhattacharjee</a:t>
            </a:r>
            <a:endParaRPr lang="en-US" sz="1800" dirty="0">
              <a:latin typeface="Arial" charset="0"/>
              <a:ea typeface="MS PGothic" charset="-128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35400" y="1706999"/>
            <a:ext cx="51054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Associated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Researchers and Collaborators: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MS PGothic" panose="020B0600070205080204" pitchFamily="34" charset="-128"/>
            </a:endParaRPr>
          </a:p>
          <a:p>
            <a:pPr>
              <a:buFont typeface="Wingdings" charset="2"/>
              <a:buChar char="§"/>
              <a:defRPr/>
            </a:pPr>
            <a:r>
              <a:rPr lang="en-US" dirty="0" smtClean="0">
                <a:latin typeface="Arial" charset="0"/>
                <a:ea typeface="MS PGothic" charset="-128"/>
              </a:rPr>
              <a:t>   Dr. Seyed </a:t>
            </a:r>
            <a:r>
              <a:rPr lang="en-US" dirty="0">
                <a:latin typeface="Arial" charset="0"/>
                <a:ea typeface="MS PGothic" charset="-128"/>
              </a:rPr>
              <a:t>Milad </a:t>
            </a:r>
            <a:r>
              <a:rPr lang="en-US" dirty="0" smtClean="0">
                <a:latin typeface="Arial" charset="0"/>
                <a:ea typeface="MS PGothic" charset="-128"/>
              </a:rPr>
              <a:t>Tayebi, Post-Doc</a:t>
            </a:r>
            <a:endParaRPr lang="en-US" dirty="0">
              <a:latin typeface="Arial" charset="0"/>
              <a:ea typeface="MS PGothic" charset="-128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ea typeface="MS PGothic" charset="-128"/>
                <a:cs typeface="+mn-cs"/>
              </a:rPr>
              <a:t>Dr</a:t>
            </a:r>
            <a:r>
              <a:rPr lang="en-US" dirty="0">
                <a:ea typeface="MS PGothic" charset="-128"/>
                <a:cs typeface="+mn-cs"/>
              </a:rPr>
              <a:t>. </a:t>
            </a:r>
            <a:r>
              <a:rPr lang="en-US" dirty="0" err="1">
                <a:ea typeface="MS PGothic" charset="-128"/>
                <a:cs typeface="+mn-cs"/>
              </a:rPr>
              <a:t>Haibing</a:t>
            </a:r>
            <a:r>
              <a:rPr lang="en-US" dirty="0">
                <a:ea typeface="MS PGothic" charset="-128"/>
                <a:cs typeface="+mn-cs"/>
              </a:rPr>
              <a:t> Hu, Visiting Scholar, China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ea typeface="MS PGothic" charset="-128"/>
                <a:cs typeface="+mn-cs"/>
              </a:rPr>
              <a:t>Dr</a:t>
            </a:r>
            <a:r>
              <a:rPr lang="en-US" altLang="en-US" dirty="0">
                <a:ea typeface="MS PGothic" charset="-128"/>
                <a:cs typeface="+mn-cs"/>
              </a:rPr>
              <a:t>. Nasser Kutkut, Associate Researcher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en-US" dirty="0" smtClean="0">
                <a:ea typeface="MS PGothic" charset="-128"/>
                <a:cs typeface="+mn-cs"/>
              </a:rPr>
              <a:t>Dr</a:t>
            </a:r>
            <a:r>
              <a:rPr lang="en-US" altLang="en-US" dirty="0">
                <a:ea typeface="MS PGothic" charset="-128"/>
                <a:cs typeface="+mn-cs"/>
              </a:rPr>
              <a:t>. Paul </a:t>
            </a:r>
            <a:r>
              <a:rPr lang="en-US" altLang="en-US" dirty="0" err="1" smtClean="0">
                <a:ea typeface="MS PGothic" charset="-128"/>
                <a:cs typeface="+mn-cs"/>
              </a:rPr>
              <a:t>Brooker</a:t>
            </a:r>
            <a:r>
              <a:rPr lang="en-US" altLang="en-US" dirty="0" smtClean="0">
                <a:ea typeface="MS PGothic" charset="-128"/>
                <a:cs typeface="+mn-cs"/>
              </a:rPr>
              <a:t>, FSEC</a:t>
            </a:r>
            <a:endParaRPr lang="en-US" altLang="en-US" dirty="0">
              <a:ea typeface="MS PGothic" charset="-128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MS PGothic" charset="-128"/>
                <a:cs typeface="+mn-cs"/>
              </a:rPr>
              <a:t>Dr. Osama Abdel-</a:t>
            </a:r>
            <a:r>
              <a:rPr lang="en-US" dirty="0" err="1">
                <a:ea typeface="MS PGothic" charset="-128"/>
                <a:cs typeface="+mn-cs"/>
              </a:rPr>
              <a:t>Rahman</a:t>
            </a:r>
            <a:endParaRPr lang="en-US" dirty="0">
              <a:ea typeface="MS PGothic" charset="-128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ea typeface="MS PGothic" charset="-128"/>
                <a:cs typeface="+mn-cs"/>
              </a:rPr>
              <a:t>Dr</a:t>
            </a:r>
            <a:r>
              <a:rPr lang="en-US" dirty="0" smtClean="0">
                <a:ea typeface="MS PGothic" charset="-128"/>
                <a:cs typeface="+mn-cs"/>
              </a:rPr>
              <a:t>. Said Al-</a:t>
            </a:r>
            <a:r>
              <a:rPr lang="en-US" dirty="0" err="1" smtClean="0">
                <a:ea typeface="MS PGothic" charset="-128"/>
                <a:cs typeface="+mn-cs"/>
              </a:rPr>
              <a:t>Halaj</a:t>
            </a:r>
            <a:r>
              <a:rPr lang="en-US" dirty="0" smtClean="0">
                <a:ea typeface="MS PGothic" charset="-128"/>
                <a:cs typeface="+mn-cs"/>
              </a:rPr>
              <a:t>, </a:t>
            </a:r>
            <a:r>
              <a:rPr lang="en-US" dirty="0" err="1" smtClean="0">
                <a:ea typeface="MS PGothic" charset="-128"/>
                <a:cs typeface="+mn-cs"/>
              </a:rPr>
              <a:t>AllCell</a:t>
            </a:r>
            <a:r>
              <a:rPr lang="en-US" dirty="0" smtClean="0">
                <a:ea typeface="MS PGothic" charset="-128"/>
                <a:cs typeface="+mn-cs"/>
              </a:rPr>
              <a:t> </a:t>
            </a:r>
            <a:r>
              <a:rPr lang="en-US" dirty="0" smtClean="0">
                <a:ea typeface="MS PGothic" charset="-128"/>
                <a:cs typeface="+mn-cs"/>
              </a:rPr>
              <a:t>Technologies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ea typeface="MS PGothic" charset="-128"/>
              </a:rPr>
              <a:t>Dr. Ahmad Harb, </a:t>
            </a:r>
            <a:r>
              <a:rPr lang="en-US" altLang="en-US" dirty="0" smtClean="0">
                <a:ea typeface="MS PGothic" charset="-128"/>
              </a:rPr>
              <a:t>Jordan</a:t>
            </a:r>
            <a:endParaRPr lang="en-US" dirty="0">
              <a:ea typeface="MS PGothic" charset="-128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MS PGothic" charset="-128"/>
              </a:rPr>
              <a:t>Dr. Khalid </a:t>
            </a:r>
            <a:r>
              <a:rPr lang="en-US" dirty="0" err="1">
                <a:ea typeface="MS PGothic" charset="-128"/>
              </a:rPr>
              <a:t>Rustom</a:t>
            </a:r>
            <a:r>
              <a:rPr lang="en-US" dirty="0">
                <a:ea typeface="MS PGothic" charset="-128"/>
              </a:rPr>
              <a:t>, ACT</a:t>
            </a:r>
            <a:endParaRPr lang="en-US" altLang="en-US" dirty="0">
              <a:ea typeface="MS PGothic" charset="-128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ea typeface="MS PGothic" charset="-128"/>
              </a:rPr>
              <a:t>Dr. John </a:t>
            </a:r>
            <a:r>
              <a:rPr lang="en-US" altLang="en-US" dirty="0" err="1">
                <a:ea typeface="MS PGothic" charset="-128"/>
              </a:rPr>
              <a:t>Elmes</a:t>
            </a:r>
            <a:r>
              <a:rPr lang="en-US" altLang="en-US" dirty="0">
                <a:ea typeface="MS PGothic" charset="-128"/>
              </a:rPr>
              <a:t>, APECOR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US" altLang="en-US" dirty="0">
              <a:ea typeface="MS PGothic" charset="-128"/>
              <a:cs typeface="+mn-cs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974725" y="1062038"/>
            <a:ext cx="755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Dr. Issa Batarseh: Director and Professor of Electrical Engineering, ECE</a:t>
            </a:r>
          </a:p>
        </p:txBody>
      </p:sp>
      <p:sp>
        <p:nvSpPr>
          <p:cNvPr id="6" name="Rectangle 5"/>
          <p:cNvSpPr/>
          <p:nvPr/>
        </p:nvSpPr>
        <p:spPr>
          <a:xfrm>
            <a:off x="901700" y="3508375"/>
            <a:ext cx="29718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MS PGothic" panose="020B0600070205080204" pitchFamily="34" charset="-128"/>
              </a:rPr>
              <a:t>M.S Students: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MS PGothic" charset="-128"/>
                <a:cs typeface="+mn-cs"/>
              </a:rPr>
              <a:t>  </a:t>
            </a:r>
            <a:r>
              <a:rPr lang="en-US" dirty="0">
                <a:ea typeface="MS PGothic" charset="-128"/>
              </a:rPr>
              <a:t>Houman </a:t>
            </a:r>
            <a:r>
              <a:rPr lang="en-US" dirty="0" smtClean="0">
                <a:ea typeface="MS PGothic" charset="-128"/>
              </a:rPr>
              <a:t>Pousti</a:t>
            </a:r>
            <a:endParaRPr lang="en-US" dirty="0"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1657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346075"/>
            <a:ext cx="8229600" cy="604838"/>
          </a:xfrm>
        </p:spPr>
        <p:txBody>
          <a:bodyPr/>
          <a:lstStyle/>
          <a:p>
            <a:r>
              <a:rPr lang="en-US" altLang="en-US" sz="3200" smtClean="0"/>
              <a:t>Increased Energy Harvest under Shading</a:t>
            </a:r>
          </a:p>
        </p:txBody>
      </p:sp>
      <p:cxnSp>
        <p:nvCxnSpPr>
          <p:cNvPr id="27650" name="Straight Connector 10"/>
          <p:cNvCxnSpPr>
            <a:cxnSpLocks noChangeShapeType="1"/>
          </p:cNvCxnSpPr>
          <p:nvPr/>
        </p:nvCxnSpPr>
        <p:spPr bwMode="auto">
          <a:xfrm>
            <a:off x="1143000" y="169386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1" name="Straight Connector 11"/>
          <p:cNvCxnSpPr>
            <a:cxnSpLocks noChangeShapeType="1"/>
          </p:cNvCxnSpPr>
          <p:nvPr/>
        </p:nvCxnSpPr>
        <p:spPr bwMode="auto">
          <a:xfrm>
            <a:off x="1143000" y="186531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2" name="Straight Connector 12"/>
          <p:cNvCxnSpPr>
            <a:cxnSpLocks noChangeShapeType="1"/>
          </p:cNvCxnSpPr>
          <p:nvPr/>
        </p:nvCxnSpPr>
        <p:spPr bwMode="auto">
          <a:xfrm>
            <a:off x="1143000" y="203676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Straight Connector 13"/>
          <p:cNvCxnSpPr>
            <a:cxnSpLocks noChangeShapeType="1"/>
          </p:cNvCxnSpPr>
          <p:nvPr/>
        </p:nvCxnSpPr>
        <p:spPr bwMode="auto">
          <a:xfrm>
            <a:off x="1143000" y="220821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Straight Connector 14"/>
          <p:cNvCxnSpPr>
            <a:cxnSpLocks noChangeShapeType="1"/>
          </p:cNvCxnSpPr>
          <p:nvPr/>
        </p:nvCxnSpPr>
        <p:spPr bwMode="auto">
          <a:xfrm>
            <a:off x="1143000" y="237966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Straight Connector 15"/>
          <p:cNvCxnSpPr>
            <a:cxnSpLocks noChangeShapeType="1"/>
          </p:cNvCxnSpPr>
          <p:nvPr/>
        </p:nvCxnSpPr>
        <p:spPr bwMode="auto">
          <a:xfrm>
            <a:off x="1143000" y="255111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Straight Connector 16"/>
          <p:cNvCxnSpPr>
            <a:cxnSpLocks noChangeShapeType="1"/>
          </p:cNvCxnSpPr>
          <p:nvPr/>
        </p:nvCxnSpPr>
        <p:spPr bwMode="auto">
          <a:xfrm>
            <a:off x="1143000" y="272256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Straight Connector 17"/>
          <p:cNvCxnSpPr>
            <a:cxnSpLocks noChangeShapeType="1"/>
          </p:cNvCxnSpPr>
          <p:nvPr/>
        </p:nvCxnSpPr>
        <p:spPr bwMode="auto">
          <a:xfrm>
            <a:off x="1143000" y="289401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8" name="Straight Connector 18"/>
          <p:cNvCxnSpPr>
            <a:cxnSpLocks noChangeShapeType="1"/>
          </p:cNvCxnSpPr>
          <p:nvPr/>
        </p:nvCxnSpPr>
        <p:spPr bwMode="auto">
          <a:xfrm>
            <a:off x="1143000" y="306546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9" name="Straight Connector 19"/>
          <p:cNvCxnSpPr>
            <a:cxnSpLocks noChangeShapeType="1"/>
          </p:cNvCxnSpPr>
          <p:nvPr/>
        </p:nvCxnSpPr>
        <p:spPr bwMode="auto">
          <a:xfrm>
            <a:off x="1143000" y="3236913"/>
            <a:ext cx="7772400" cy="1587"/>
          </a:xfrm>
          <a:prstGeom prst="line">
            <a:avLst/>
          </a:prstGeom>
          <a:noFill/>
          <a:ln w="317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0" name="Straight Connector 22"/>
          <p:cNvCxnSpPr>
            <a:cxnSpLocks noChangeShapeType="1"/>
          </p:cNvCxnSpPr>
          <p:nvPr/>
        </p:nvCxnSpPr>
        <p:spPr bwMode="auto">
          <a:xfrm rot="5400000">
            <a:off x="3486944" y="2893219"/>
            <a:ext cx="3086100" cy="158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707" name="Up Arrow 242"/>
          <p:cNvSpPr>
            <a:spLocks noChangeArrowheads="1"/>
          </p:cNvSpPr>
          <p:nvPr/>
        </p:nvSpPr>
        <p:spPr bwMode="auto">
          <a:xfrm>
            <a:off x="1447800" y="3065463"/>
            <a:ext cx="152400" cy="173037"/>
          </a:xfrm>
          <a:prstGeom prst="upArrow">
            <a:avLst>
              <a:gd name="adj1" fmla="val 50000"/>
              <a:gd name="adj2" fmla="val 5028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08" name="Up Arrow 243"/>
          <p:cNvSpPr>
            <a:spLocks noChangeArrowheads="1"/>
          </p:cNvSpPr>
          <p:nvPr/>
        </p:nvSpPr>
        <p:spPr bwMode="auto">
          <a:xfrm>
            <a:off x="1981200" y="3065463"/>
            <a:ext cx="152400" cy="173037"/>
          </a:xfrm>
          <a:prstGeom prst="upArrow">
            <a:avLst>
              <a:gd name="adj1" fmla="val 50000"/>
              <a:gd name="adj2" fmla="val 5028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09" name="Up Arrow 244"/>
          <p:cNvSpPr>
            <a:spLocks noChangeArrowheads="1"/>
          </p:cNvSpPr>
          <p:nvPr/>
        </p:nvSpPr>
        <p:spPr bwMode="auto">
          <a:xfrm>
            <a:off x="2514600" y="3065463"/>
            <a:ext cx="152400" cy="173037"/>
          </a:xfrm>
          <a:prstGeom prst="upArrow">
            <a:avLst>
              <a:gd name="adj1" fmla="val 50000"/>
              <a:gd name="adj2" fmla="val 5028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0" name="Up Arrow 245"/>
          <p:cNvSpPr>
            <a:spLocks noChangeArrowheads="1"/>
          </p:cNvSpPr>
          <p:nvPr/>
        </p:nvSpPr>
        <p:spPr bwMode="auto">
          <a:xfrm>
            <a:off x="3048000" y="3065463"/>
            <a:ext cx="152400" cy="173037"/>
          </a:xfrm>
          <a:prstGeom prst="upArrow">
            <a:avLst>
              <a:gd name="adj1" fmla="val 50000"/>
              <a:gd name="adj2" fmla="val 5028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1" name="Up Arrow 246"/>
          <p:cNvSpPr>
            <a:spLocks noChangeArrowheads="1"/>
          </p:cNvSpPr>
          <p:nvPr/>
        </p:nvSpPr>
        <p:spPr bwMode="auto">
          <a:xfrm>
            <a:off x="4267200" y="2895600"/>
            <a:ext cx="304800" cy="342900"/>
          </a:xfrm>
          <a:prstGeom prst="upArrow">
            <a:avLst>
              <a:gd name="adj1" fmla="val 50000"/>
              <a:gd name="adj2" fmla="val 49911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2" name="Up Arrow 248"/>
          <p:cNvSpPr>
            <a:spLocks noChangeArrowheads="1"/>
          </p:cNvSpPr>
          <p:nvPr/>
        </p:nvSpPr>
        <p:spPr bwMode="auto">
          <a:xfrm>
            <a:off x="5943600" y="2495550"/>
            <a:ext cx="228600" cy="742950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3" name="Up Arrow 249"/>
          <p:cNvSpPr>
            <a:spLocks noChangeArrowheads="1"/>
          </p:cNvSpPr>
          <p:nvPr/>
        </p:nvSpPr>
        <p:spPr bwMode="auto">
          <a:xfrm>
            <a:off x="6477000" y="2266950"/>
            <a:ext cx="228600" cy="97155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4" name="Up Arrow 250"/>
          <p:cNvSpPr>
            <a:spLocks noChangeArrowheads="1"/>
          </p:cNvSpPr>
          <p:nvPr/>
        </p:nvSpPr>
        <p:spPr bwMode="auto">
          <a:xfrm>
            <a:off x="7010400" y="2609850"/>
            <a:ext cx="228600" cy="62865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15" name="Up Arrow 251"/>
          <p:cNvSpPr>
            <a:spLocks noChangeArrowheads="1"/>
          </p:cNvSpPr>
          <p:nvPr/>
        </p:nvSpPr>
        <p:spPr bwMode="auto">
          <a:xfrm>
            <a:off x="7974013" y="2178050"/>
            <a:ext cx="484187" cy="1060450"/>
          </a:xfrm>
          <a:prstGeom prst="upArrow">
            <a:avLst>
              <a:gd name="adj1" fmla="val 50000"/>
              <a:gd name="adj2" fmla="val 49877"/>
            </a:avLst>
          </a:prstGeom>
          <a:solidFill>
            <a:srgbClr val="0099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53" name="TextBox 252"/>
          <p:cNvSpPr txBox="1"/>
          <p:nvPr/>
        </p:nvSpPr>
        <p:spPr>
          <a:xfrm>
            <a:off x="1143000" y="950913"/>
            <a:ext cx="8001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String Inverter	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		  </a:t>
            </a:r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Mini </a:t>
            </a: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rPr>
              <a:t>Inverters</a:t>
            </a:r>
          </a:p>
        </p:txBody>
      </p:sp>
      <p:sp>
        <p:nvSpPr>
          <p:cNvPr id="27718" name="Up Arrow 95"/>
          <p:cNvSpPr>
            <a:spLocks noChangeArrowheads="1"/>
          </p:cNvSpPr>
          <p:nvPr/>
        </p:nvSpPr>
        <p:spPr bwMode="auto">
          <a:xfrm>
            <a:off x="5486400" y="3065463"/>
            <a:ext cx="152400" cy="173037"/>
          </a:xfrm>
          <a:prstGeom prst="upArrow">
            <a:avLst>
              <a:gd name="adj1" fmla="val 50000"/>
              <a:gd name="adj2" fmla="val 5028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/>
            <a:endParaRPr lang="en-US" altLang="en-US" sz="1800"/>
          </a:p>
        </p:txBody>
      </p:sp>
      <p:sp>
        <p:nvSpPr>
          <p:cNvPr id="27720" name="Rectangle 97"/>
          <p:cNvSpPr>
            <a:spLocks noChangeArrowheads="1"/>
          </p:cNvSpPr>
          <p:nvPr/>
        </p:nvSpPr>
        <p:spPr bwMode="auto">
          <a:xfrm>
            <a:off x="114300" y="4437063"/>
            <a:ext cx="5410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800" b="1"/>
              <a:t>With string inverters, shading can reduce string output by </a:t>
            </a:r>
            <a:r>
              <a:rPr lang="en-US" altLang="en-US" sz="1800" b="1" i="1">
                <a:solidFill>
                  <a:srgbClr val="FF0000"/>
                </a:solidFill>
              </a:rPr>
              <a:t>10% to 50%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228600" y="4466179"/>
            <a:ext cx="4572000" cy="1191"/>
          </a:xfrm>
          <a:prstGeom prst="line">
            <a:avLst/>
          </a:prstGeom>
          <a:ln w="28575" cap="rnd" cmpd="sng">
            <a:solidFill>
              <a:schemeClr val="accent2">
                <a:lumMod val="7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265488" y="1547813"/>
            <a:ext cx="4003675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b="1" i="1">
                <a:solidFill>
                  <a:srgbClr val="63252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An example of distributed PV system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9DD67F-D16C-412E-AEB6-8CB2C88C50CB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E70C8E-FC47-4FC0-B8CD-E1B7D9F9F915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5207000" y="3233044"/>
            <a:ext cx="3594100" cy="1278631"/>
            <a:chOff x="5207000" y="3233044"/>
            <a:chExt cx="3594100" cy="1278631"/>
          </a:xfrm>
        </p:grpSpPr>
        <p:pic>
          <p:nvPicPr>
            <p:cNvPr id="27661" name="Picture 16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3360738"/>
              <a:ext cx="800100" cy="97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662" name="Straight Connector 161"/>
            <p:cNvCxnSpPr>
              <a:cxnSpLocks noChangeShapeType="1"/>
            </p:cNvCxnSpPr>
            <p:nvPr/>
          </p:nvCxnSpPr>
          <p:spPr bwMode="auto">
            <a:xfrm rot="10800000">
              <a:off x="5410200" y="3871913"/>
              <a:ext cx="2743200" cy="1587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3" name="Straight Connector 98"/>
            <p:cNvCxnSpPr>
              <a:cxnSpLocks noChangeShapeType="1"/>
            </p:cNvCxnSpPr>
            <p:nvPr/>
          </p:nvCxnSpPr>
          <p:spPr bwMode="auto">
            <a:xfrm rot="16200000" flipH="1">
              <a:off x="5305425" y="3733801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4" name="Right Triangle 99"/>
            <p:cNvSpPr>
              <a:spLocks noChangeArrowheads="1"/>
            </p:cNvSpPr>
            <p:nvPr/>
          </p:nvSpPr>
          <p:spPr bwMode="auto">
            <a:xfrm flipH="1">
              <a:off x="5208588" y="3773488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7665" name="Right Triangle 100"/>
            <p:cNvSpPr>
              <a:spLocks noChangeArrowheads="1"/>
            </p:cNvSpPr>
            <p:nvPr/>
          </p:nvSpPr>
          <p:spPr bwMode="auto">
            <a:xfrm rot="10800000" flipH="1">
              <a:off x="5207000" y="3771900"/>
              <a:ext cx="284163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02" name="Right Arrow 101"/>
            <p:cNvSpPr/>
            <p:nvPr/>
          </p:nvSpPr>
          <p:spPr bwMode="auto">
            <a:xfrm flipH="1">
              <a:off x="5286375" y="3846513"/>
              <a:ext cx="136525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7667" name="Group 38"/>
            <p:cNvGrpSpPr>
              <a:grpSpLocks/>
            </p:cNvGrpSpPr>
            <p:nvPr/>
          </p:nvGrpSpPr>
          <p:grpSpPr bwMode="auto">
            <a:xfrm flipH="1">
              <a:off x="5364163" y="3925888"/>
              <a:ext cx="95250" cy="19050"/>
              <a:chOff x="7796788" y="4725619"/>
              <a:chExt cx="191410" cy="51578"/>
            </a:xfrm>
          </p:grpSpPr>
          <p:cxnSp>
            <p:nvCxnSpPr>
              <p:cNvPr id="27745" name="Straight Connector 103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46" name="Straight Connector 104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668" name="Group 46"/>
            <p:cNvGrpSpPr>
              <a:grpSpLocks/>
            </p:cNvGrpSpPr>
            <p:nvPr/>
          </p:nvGrpSpPr>
          <p:grpSpPr bwMode="auto">
            <a:xfrm>
              <a:off x="5219700" y="3786188"/>
              <a:ext cx="96838" cy="60325"/>
              <a:chOff x="7849589" y="2226623"/>
              <a:chExt cx="639288" cy="716478"/>
            </a:xfrm>
          </p:grpSpPr>
          <p:sp>
            <p:nvSpPr>
              <p:cNvPr id="27743" name="Freeform 106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44" name="Freeform 107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7670" name="Straight Connector 125"/>
            <p:cNvCxnSpPr>
              <a:cxnSpLocks noChangeShapeType="1"/>
            </p:cNvCxnSpPr>
            <p:nvPr/>
          </p:nvCxnSpPr>
          <p:spPr bwMode="auto">
            <a:xfrm rot="16200000" flipH="1">
              <a:off x="5838825" y="3733801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1" name="Right Triangle 126"/>
            <p:cNvSpPr>
              <a:spLocks noChangeArrowheads="1"/>
            </p:cNvSpPr>
            <p:nvPr/>
          </p:nvSpPr>
          <p:spPr bwMode="auto">
            <a:xfrm flipH="1">
              <a:off x="5740400" y="3773488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7672" name="Right Triangle 127"/>
            <p:cNvSpPr>
              <a:spLocks noChangeArrowheads="1"/>
            </p:cNvSpPr>
            <p:nvPr/>
          </p:nvSpPr>
          <p:spPr bwMode="auto">
            <a:xfrm rot="10800000" flipH="1">
              <a:off x="5738813" y="3771900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29" name="Right Arrow 128"/>
            <p:cNvSpPr/>
            <p:nvPr/>
          </p:nvSpPr>
          <p:spPr bwMode="auto">
            <a:xfrm flipH="1">
              <a:off x="5818188" y="3846513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7674" name="Group 38"/>
            <p:cNvGrpSpPr>
              <a:grpSpLocks/>
            </p:cNvGrpSpPr>
            <p:nvPr/>
          </p:nvGrpSpPr>
          <p:grpSpPr bwMode="auto">
            <a:xfrm flipH="1">
              <a:off x="5895975" y="3925888"/>
              <a:ext cx="95250" cy="19050"/>
              <a:chOff x="7796788" y="4725619"/>
              <a:chExt cx="191410" cy="51578"/>
            </a:xfrm>
          </p:grpSpPr>
          <p:cxnSp>
            <p:nvCxnSpPr>
              <p:cNvPr id="27741" name="Straight Connector 134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42" name="Straight Connector 135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675" name="Group 46"/>
            <p:cNvGrpSpPr>
              <a:grpSpLocks/>
            </p:cNvGrpSpPr>
            <p:nvPr/>
          </p:nvGrpSpPr>
          <p:grpSpPr bwMode="auto">
            <a:xfrm>
              <a:off x="5751513" y="3786188"/>
              <a:ext cx="96837" cy="60325"/>
              <a:chOff x="7849589" y="2226623"/>
              <a:chExt cx="639288" cy="716478"/>
            </a:xfrm>
          </p:grpSpPr>
          <p:sp>
            <p:nvSpPr>
              <p:cNvPr id="27739" name="Freeform 132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40" name="Freeform 133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7677" name="Straight Connector 137"/>
            <p:cNvCxnSpPr>
              <a:cxnSpLocks noChangeShapeType="1"/>
            </p:cNvCxnSpPr>
            <p:nvPr/>
          </p:nvCxnSpPr>
          <p:spPr bwMode="auto">
            <a:xfrm rot="16200000" flipH="1">
              <a:off x="6372225" y="3733801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8" name="Right Triangle 138"/>
            <p:cNvSpPr>
              <a:spLocks noChangeArrowheads="1"/>
            </p:cNvSpPr>
            <p:nvPr/>
          </p:nvSpPr>
          <p:spPr bwMode="auto">
            <a:xfrm flipH="1">
              <a:off x="6273800" y="3773488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7679" name="Right Triangle 139"/>
            <p:cNvSpPr>
              <a:spLocks noChangeArrowheads="1"/>
            </p:cNvSpPr>
            <p:nvPr/>
          </p:nvSpPr>
          <p:spPr bwMode="auto">
            <a:xfrm rot="10800000" flipH="1">
              <a:off x="6272213" y="3771900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41" name="Right Arrow 140"/>
            <p:cNvSpPr/>
            <p:nvPr/>
          </p:nvSpPr>
          <p:spPr bwMode="auto">
            <a:xfrm flipH="1">
              <a:off x="6351588" y="3846513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7681" name="Group 38"/>
            <p:cNvGrpSpPr>
              <a:grpSpLocks/>
            </p:cNvGrpSpPr>
            <p:nvPr/>
          </p:nvGrpSpPr>
          <p:grpSpPr bwMode="auto">
            <a:xfrm flipH="1">
              <a:off x="6429375" y="3925888"/>
              <a:ext cx="95250" cy="19050"/>
              <a:chOff x="7796788" y="4725619"/>
              <a:chExt cx="191410" cy="51578"/>
            </a:xfrm>
          </p:grpSpPr>
          <p:cxnSp>
            <p:nvCxnSpPr>
              <p:cNvPr id="27737" name="Straight Connector 146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38" name="Straight Connector 147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682" name="Group 46"/>
            <p:cNvGrpSpPr>
              <a:grpSpLocks/>
            </p:cNvGrpSpPr>
            <p:nvPr/>
          </p:nvGrpSpPr>
          <p:grpSpPr bwMode="auto">
            <a:xfrm>
              <a:off x="6284913" y="3786188"/>
              <a:ext cx="96837" cy="60325"/>
              <a:chOff x="7849589" y="2226623"/>
              <a:chExt cx="639288" cy="716478"/>
            </a:xfrm>
          </p:grpSpPr>
          <p:sp>
            <p:nvSpPr>
              <p:cNvPr id="27735" name="Freeform 144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6" name="Freeform 145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7684" name="Straight Connector 149"/>
            <p:cNvCxnSpPr>
              <a:cxnSpLocks noChangeShapeType="1"/>
            </p:cNvCxnSpPr>
            <p:nvPr/>
          </p:nvCxnSpPr>
          <p:spPr bwMode="auto">
            <a:xfrm rot="16200000" flipH="1">
              <a:off x="6905625" y="3733801"/>
              <a:ext cx="857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85" name="Right Triangle 150"/>
            <p:cNvSpPr>
              <a:spLocks noChangeArrowheads="1"/>
            </p:cNvSpPr>
            <p:nvPr/>
          </p:nvSpPr>
          <p:spPr bwMode="auto">
            <a:xfrm flipH="1">
              <a:off x="6807200" y="3773488"/>
              <a:ext cx="285750" cy="203200"/>
            </a:xfrm>
            <a:prstGeom prst="rtTriangle">
              <a:avLst/>
            </a:prstGeom>
            <a:solidFill>
              <a:srgbClr val="CCCC00"/>
            </a:solidFill>
            <a:ln w="9525">
              <a:solidFill>
                <a:srgbClr val="CCCC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27686" name="Right Triangle 151"/>
            <p:cNvSpPr>
              <a:spLocks noChangeArrowheads="1"/>
            </p:cNvSpPr>
            <p:nvPr/>
          </p:nvSpPr>
          <p:spPr bwMode="auto">
            <a:xfrm rot="10800000" flipH="1">
              <a:off x="6805613" y="3771900"/>
              <a:ext cx="284162" cy="203200"/>
            </a:xfrm>
            <a:prstGeom prst="rtTriangle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endParaRPr lang="en-US" altLang="en-US" sz="1800"/>
            </a:p>
          </p:txBody>
        </p:sp>
        <p:sp>
          <p:nvSpPr>
            <p:cNvPr id="153" name="Right Arrow 152"/>
            <p:cNvSpPr/>
            <p:nvPr/>
          </p:nvSpPr>
          <p:spPr bwMode="auto">
            <a:xfrm flipH="1">
              <a:off x="6884988" y="3846513"/>
              <a:ext cx="138112" cy="58737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27688" name="Group 38"/>
            <p:cNvGrpSpPr>
              <a:grpSpLocks/>
            </p:cNvGrpSpPr>
            <p:nvPr/>
          </p:nvGrpSpPr>
          <p:grpSpPr bwMode="auto">
            <a:xfrm flipH="1">
              <a:off x="6962775" y="3925888"/>
              <a:ext cx="95250" cy="19050"/>
              <a:chOff x="7796788" y="4725619"/>
              <a:chExt cx="191410" cy="51578"/>
            </a:xfrm>
          </p:grpSpPr>
          <p:cxnSp>
            <p:nvCxnSpPr>
              <p:cNvPr id="27733" name="Straight Connector 158"/>
              <p:cNvCxnSpPr>
                <a:cxnSpLocks noChangeShapeType="1"/>
              </p:cNvCxnSpPr>
              <p:nvPr/>
            </p:nvCxnSpPr>
            <p:spPr bwMode="auto">
              <a:xfrm>
                <a:off x="7798003" y="4725619"/>
                <a:ext cx="190195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34" name="Straight Connector 159"/>
              <p:cNvCxnSpPr>
                <a:cxnSpLocks noChangeShapeType="1"/>
              </p:cNvCxnSpPr>
              <p:nvPr/>
            </p:nvCxnSpPr>
            <p:spPr bwMode="auto">
              <a:xfrm>
                <a:off x="7796788" y="4775609"/>
                <a:ext cx="190195" cy="1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689" name="Group 46"/>
            <p:cNvGrpSpPr>
              <a:grpSpLocks/>
            </p:cNvGrpSpPr>
            <p:nvPr/>
          </p:nvGrpSpPr>
          <p:grpSpPr bwMode="auto">
            <a:xfrm>
              <a:off x="6818313" y="3786188"/>
              <a:ext cx="96837" cy="60325"/>
              <a:chOff x="7849589" y="2226623"/>
              <a:chExt cx="639288" cy="716478"/>
            </a:xfrm>
          </p:grpSpPr>
          <p:sp>
            <p:nvSpPr>
              <p:cNvPr id="27731" name="Freeform 156"/>
              <p:cNvSpPr>
                <a:spLocks/>
              </p:cNvSpPr>
              <p:nvPr/>
            </p:nvSpPr>
            <p:spPr bwMode="auto">
              <a:xfrm>
                <a:off x="7849589" y="222662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2" name="Freeform 157"/>
              <p:cNvSpPr>
                <a:spLocks/>
              </p:cNvSpPr>
              <p:nvPr/>
            </p:nvSpPr>
            <p:spPr bwMode="auto">
              <a:xfrm rot="10800000">
                <a:off x="8168243" y="2580903"/>
                <a:ext cx="320634" cy="362198"/>
              </a:xfrm>
              <a:custGeom>
                <a:avLst/>
                <a:gdLst>
                  <a:gd name="T0" fmla="*/ 0 w 320634"/>
                  <a:gd name="T1" fmla="*/ 362198 h 362198"/>
                  <a:gd name="T2" fmla="*/ 166255 w 320634"/>
                  <a:gd name="T3" fmla="*/ 0 h 362198"/>
                  <a:gd name="T4" fmla="*/ 320634 w 320634"/>
                  <a:gd name="T5" fmla="*/ 362198 h 36219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0634" h="362198">
                    <a:moveTo>
                      <a:pt x="0" y="362198"/>
                    </a:moveTo>
                    <a:cubicBezTo>
                      <a:pt x="56408" y="181099"/>
                      <a:pt x="112816" y="0"/>
                      <a:pt x="166255" y="0"/>
                    </a:cubicBezTo>
                    <a:cubicBezTo>
                      <a:pt x="219694" y="0"/>
                      <a:pt x="270164" y="181099"/>
                      <a:pt x="320634" y="362198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7691" name="Straight Connector 162"/>
            <p:cNvCxnSpPr>
              <a:cxnSpLocks noChangeShapeType="1"/>
            </p:cNvCxnSpPr>
            <p:nvPr/>
          </p:nvCxnSpPr>
          <p:spPr bwMode="auto">
            <a:xfrm rot="5400000" flipH="1" flipV="1">
              <a:off x="8016875" y="3722688"/>
              <a:ext cx="274637" cy="1588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2" name="TextBox 241"/>
            <p:cNvSpPr txBox="1"/>
            <p:nvPr/>
          </p:nvSpPr>
          <p:spPr>
            <a:xfrm>
              <a:off x="5713413" y="3989388"/>
              <a:ext cx="944562" cy="5222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Mini</a:t>
              </a:r>
              <a:endParaRPr lang="en-US" sz="1400" b="1" dirty="0">
                <a:solidFill>
                  <a:schemeClr val="bg2">
                    <a:lumMod val="50000"/>
                  </a:schemeClr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Inverters</a:t>
              </a:r>
            </a:p>
          </p:txBody>
        </p:sp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9000" y="3233044"/>
              <a:ext cx="329699" cy="475673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1200" y="3239077"/>
              <a:ext cx="329699" cy="475673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7388" y="3246221"/>
              <a:ext cx="329699" cy="475673"/>
            </a:xfrm>
            <a:prstGeom prst="rect">
              <a:avLst/>
            </a:prstGeom>
          </p:spPr>
        </p:pic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1650" y="3246221"/>
              <a:ext cx="329699" cy="475673"/>
            </a:xfrm>
            <a:prstGeom prst="rect">
              <a:avLst/>
            </a:prstGeom>
          </p:spPr>
        </p:pic>
        <p:pic>
          <p:nvPicPr>
            <p:cNvPr id="27719" name="Picture 2" descr="C:\Documents and Settings\nkutkut\My Documents\My Pictures\Renewable Images\fall-leaf-0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380832" y="3544928"/>
              <a:ext cx="227012" cy="11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1244706" y="3261928"/>
            <a:ext cx="3746394" cy="1251335"/>
            <a:chOff x="1244706" y="3261928"/>
            <a:chExt cx="3746394" cy="1251335"/>
          </a:xfrm>
        </p:grpSpPr>
        <p:cxnSp>
          <p:nvCxnSpPr>
            <p:cNvPr id="27692" name="Straight Connector 216"/>
            <p:cNvCxnSpPr>
              <a:cxnSpLocks noChangeShapeType="1"/>
            </p:cNvCxnSpPr>
            <p:nvPr/>
          </p:nvCxnSpPr>
          <p:spPr bwMode="auto">
            <a:xfrm rot="16200000" flipH="1">
              <a:off x="1316831" y="3739357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94" name="Straight Connector 218"/>
            <p:cNvCxnSpPr>
              <a:cxnSpLocks noChangeShapeType="1"/>
            </p:cNvCxnSpPr>
            <p:nvPr/>
          </p:nvCxnSpPr>
          <p:spPr bwMode="auto">
            <a:xfrm rot="16200000" flipH="1">
              <a:off x="1850231" y="3739357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96" name="Straight Connector 220"/>
            <p:cNvCxnSpPr>
              <a:cxnSpLocks noChangeShapeType="1"/>
            </p:cNvCxnSpPr>
            <p:nvPr/>
          </p:nvCxnSpPr>
          <p:spPr bwMode="auto">
            <a:xfrm rot="16200000" flipH="1">
              <a:off x="2383631" y="3739357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98" name="Straight Connector 222"/>
            <p:cNvCxnSpPr>
              <a:cxnSpLocks noChangeShapeType="1"/>
            </p:cNvCxnSpPr>
            <p:nvPr/>
          </p:nvCxnSpPr>
          <p:spPr bwMode="auto">
            <a:xfrm rot="16200000" flipH="1">
              <a:off x="2917031" y="3739357"/>
              <a:ext cx="13811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700" name="Straight Connector 235"/>
            <p:cNvCxnSpPr>
              <a:cxnSpLocks noChangeShapeType="1"/>
            </p:cNvCxnSpPr>
            <p:nvPr/>
          </p:nvCxnSpPr>
          <p:spPr bwMode="auto">
            <a:xfrm>
              <a:off x="1370013" y="3808413"/>
              <a:ext cx="22098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7701" name="Picture 2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3294063"/>
              <a:ext cx="800100" cy="97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702" name="Straight Connector 237"/>
            <p:cNvCxnSpPr>
              <a:cxnSpLocks noChangeShapeType="1"/>
            </p:cNvCxnSpPr>
            <p:nvPr/>
          </p:nvCxnSpPr>
          <p:spPr bwMode="auto">
            <a:xfrm rot="5400000" flipH="1" flipV="1">
              <a:off x="4206875" y="3660775"/>
              <a:ext cx="274638" cy="1588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703" name="Straight Connector 239"/>
            <p:cNvCxnSpPr>
              <a:cxnSpLocks noChangeShapeType="1"/>
            </p:cNvCxnSpPr>
            <p:nvPr/>
          </p:nvCxnSpPr>
          <p:spPr bwMode="auto">
            <a:xfrm rot="10800000">
              <a:off x="3978275" y="3808413"/>
              <a:ext cx="365125" cy="0"/>
            </a:xfrm>
            <a:prstGeom prst="line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7704" name="Group 31"/>
            <p:cNvGrpSpPr>
              <a:grpSpLocks noChangeAspect="1"/>
            </p:cNvGrpSpPr>
            <p:nvPr/>
          </p:nvGrpSpPr>
          <p:grpSpPr bwMode="auto">
            <a:xfrm>
              <a:off x="3505200" y="3579813"/>
              <a:ext cx="576263" cy="430212"/>
              <a:chOff x="2491609" y="1989065"/>
              <a:chExt cx="1153506" cy="1148260"/>
            </a:xfrm>
          </p:grpSpPr>
          <p:grpSp>
            <p:nvGrpSpPr>
              <p:cNvPr id="27723" name="Group 33"/>
              <p:cNvGrpSpPr>
                <a:grpSpLocks/>
              </p:cNvGrpSpPr>
              <p:nvPr/>
            </p:nvGrpSpPr>
            <p:grpSpPr bwMode="auto">
              <a:xfrm>
                <a:off x="2491609" y="1989065"/>
                <a:ext cx="1153506" cy="1148260"/>
                <a:chOff x="4572000" y="1965430"/>
                <a:chExt cx="1153506" cy="1148260"/>
              </a:xfrm>
            </p:grpSpPr>
            <p:sp>
              <p:nvSpPr>
                <p:cNvPr id="27728" name="Right Triangle 230"/>
                <p:cNvSpPr>
                  <a:spLocks noChangeArrowheads="1"/>
                </p:cNvSpPr>
                <p:nvPr/>
              </p:nvSpPr>
              <p:spPr bwMode="auto">
                <a:xfrm>
                  <a:off x="4572000" y="1970690"/>
                  <a:ext cx="1143000" cy="1143000"/>
                </a:xfrm>
                <a:prstGeom prst="rtTriangle">
                  <a:avLst/>
                </a:prstGeom>
                <a:solidFill>
                  <a:srgbClr val="CCCC00"/>
                </a:solidFill>
                <a:ln w="9525">
                  <a:solidFill>
                    <a:srgbClr val="CCCC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defTabSz="914400"/>
                  <a:endParaRPr lang="en-US" altLang="en-US" sz="1800"/>
                </a:p>
              </p:txBody>
            </p:sp>
            <p:sp>
              <p:nvSpPr>
                <p:cNvPr id="27729" name="Right Triangle 231"/>
                <p:cNvSpPr>
                  <a:spLocks noChangeArrowheads="1"/>
                </p:cNvSpPr>
                <p:nvPr/>
              </p:nvSpPr>
              <p:spPr bwMode="auto">
                <a:xfrm rot="10800000">
                  <a:off x="4582506" y="1965430"/>
                  <a:ext cx="1143000" cy="1143000"/>
                </a:xfrm>
                <a:prstGeom prst="rtTriangle">
                  <a:avLst/>
                </a:prstGeom>
                <a:solidFill>
                  <a:srgbClr val="00B0F0"/>
                </a:solidFill>
                <a:ln w="9525">
                  <a:solidFill>
                    <a:srgbClr val="00B0F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defTabSz="914400"/>
                  <a:endParaRPr lang="en-US" altLang="en-US" sz="1800"/>
                </a:p>
              </p:txBody>
            </p:sp>
            <p:sp>
              <p:nvSpPr>
                <p:cNvPr id="233" name="Right Arrow 232"/>
                <p:cNvSpPr/>
                <p:nvPr/>
              </p:nvSpPr>
              <p:spPr bwMode="auto">
                <a:xfrm>
                  <a:off x="4823039" y="2380668"/>
                  <a:ext cx="664138" cy="326257"/>
                </a:xfrm>
                <a:prstGeom prst="rightArrow">
                  <a:avLst/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defTabSz="914400">
                    <a:defRPr/>
                  </a:pPr>
                  <a:endParaRPr lang="en-US">
                    <a:latin typeface="Arial" charset="0"/>
                    <a:ea typeface="MS PGothic" charset="0"/>
                    <a:cs typeface="MS PGothic" charset="0"/>
                  </a:endParaRPr>
                </a:p>
              </p:txBody>
            </p:sp>
          </p:grpSp>
          <p:grpSp>
            <p:nvGrpSpPr>
              <p:cNvPr id="27724" name="Group 46"/>
              <p:cNvGrpSpPr>
                <a:grpSpLocks/>
              </p:cNvGrpSpPr>
              <p:nvPr/>
            </p:nvGrpSpPr>
            <p:grpSpPr bwMode="auto">
              <a:xfrm>
                <a:off x="3218464" y="2133602"/>
                <a:ext cx="330528" cy="326573"/>
                <a:chOff x="7849589" y="2226623"/>
                <a:chExt cx="639288" cy="716478"/>
              </a:xfrm>
            </p:grpSpPr>
            <p:sp>
              <p:nvSpPr>
                <p:cNvPr id="27726" name="Freeform 228"/>
                <p:cNvSpPr>
                  <a:spLocks/>
                </p:cNvSpPr>
                <p:nvPr/>
              </p:nvSpPr>
              <p:spPr bwMode="auto">
                <a:xfrm>
                  <a:off x="7849589" y="2226623"/>
                  <a:ext cx="320634" cy="362198"/>
                </a:xfrm>
                <a:custGeom>
                  <a:avLst/>
                  <a:gdLst>
                    <a:gd name="T0" fmla="*/ 0 w 320634"/>
                    <a:gd name="T1" fmla="*/ 362198 h 362198"/>
                    <a:gd name="T2" fmla="*/ 166255 w 320634"/>
                    <a:gd name="T3" fmla="*/ 0 h 362198"/>
                    <a:gd name="T4" fmla="*/ 320634 w 320634"/>
                    <a:gd name="T5" fmla="*/ 362198 h 3621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0634" h="362198">
                      <a:moveTo>
                        <a:pt x="0" y="362198"/>
                      </a:moveTo>
                      <a:cubicBezTo>
                        <a:pt x="56408" y="181099"/>
                        <a:pt x="112816" y="0"/>
                        <a:pt x="166255" y="0"/>
                      </a:cubicBezTo>
                      <a:cubicBezTo>
                        <a:pt x="219694" y="0"/>
                        <a:pt x="270164" y="181099"/>
                        <a:pt x="320634" y="362198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7" name="Freeform 229"/>
                <p:cNvSpPr>
                  <a:spLocks/>
                </p:cNvSpPr>
                <p:nvPr/>
              </p:nvSpPr>
              <p:spPr bwMode="auto">
                <a:xfrm rot="10800000">
                  <a:off x="8168243" y="2580903"/>
                  <a:ext cx="320634" cy="362198"/>
                </a:xfrm>
                <a:custGeom>
                  <a:avLst/>
                  <a:gdLst>
                    <a:gd name="T0" fmla="*/ 0 w 320634"/>
                    <a:gd name="T1" fmla="*/ 362198 h 362198"/>
                    <a:gd name="T2" fmla="*/ 166255 w 320634"/>
                    <a:gd name="T3" fmla="*/ 0 h 362198"/>
                    <a:gd name="T4" fmla="*/ 320634 w 320634"/>
                    <a:gd name="T5" fmla="*/ 362198 h 3621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20634" h="362198">
                      <a:moveTo>
                        <a:pt x="0" y="362198"/>
                      </a:moveTo>
                      <a:cubicBezTo>
                        <a:pt x="56408" y="181099"/>
                        <a:pt x="112816" y="0"/>
                        <a:pt x="166255" y="0"/>
                      </a:cubicBezTo>
                      <a:cubicBezTo>
                        <a:pt x="219694" y="0"/>
                        <a:pt x="270164" y="181099"/>
                        <a:pt x="320634" y="362198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27725" name="Straight Connector 227"/>
              <p:cNvCxnSpPr>
                <a:cxnSpLocks noChangeShapeType="1"/>
              </p:cNvCxnSpPr>
              <p:nvPr/>
            </p:nvCxnSpPr>
            <p:spPr bwMode="auto">
              <a:xfrm>
                <a:off x="2612819" y="2958438"/>
                <a:ext cx="30282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41" name="TextBox 240"/>
            <p:cNvSpPr txBox="1"/>
            <p:nvPr/>
          </p:nvSpPr>
          <p:spPr>
            <a:xfrm>
              <a:off x="3421063" y="3989388"/>
              <a:ext cx="850900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String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MS PGothic" charset="0"/>
                  <a:cs typeface="MS PGothic" charset="0"/>
                </a:rPr>
                <a:t>Inverter</a:t>
              </a:r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44706" y="3273208"/>
              <a:ext cx="282363" cy="407410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44906" y="3273208"/>
              <a:ext cx="282363" cy="407410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11506" y="3273208"/>
              <a:ext cx="282363" cy="407410"/>
            </a:xfrm>
            <a:prstGeom prst="rect">
              <a:avLst/>
            </a:prstGeom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91502" y="3267094"/>
              <a:ext cx="282363" cy="407410"/>
            </a:xfrm>
            <a:prstGeom prst="rect">
              <a:avLst/>
            </a:prstGeom>
          </p:spPr>
        </p:pic>
        <p:pic>
          <p:nvPicPr>
            <p:cNvPr id="27717" name="Picture 2" descr="C:\Documents and Settings\nkutkut\My Documents\My Pictures\Renewable Images\fall-leaf-02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185298" y="3365361"/>
              <a:ext cx="432539" cy="225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20037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860" y="-10107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Comparison of PV System Configuration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8857" y="3158852"/>
            <a:ext cx="2643117" cy="1689132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/>
                </a:solidFill>
              </a:rPr>
              <a:t>Four panels connected in parallel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/>
                </a:solidFill>
              </a:rPr>
              <a:t>Isolated Single mini-inverter per sub-system (4 panels)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E30034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1.2kW </a:t>
            </a:r>
            <a:r>
              <a:rPr lang="en-US" sz="1600" dirty="0">
                <a:ea typeface="Verdana" pitchFamily="34" charset="0"/>
                <a:cs typeface="Verdana" pitchFamily="34" charset="0"/>
              </a:rPr>
              <a:t>for residential application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15320" y="2737976"/>
            <a:ext cx="3008922" cy="219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latinLnBrk="0">
              <a:spcBef>
                <a:spcPts val="600"/>
              </a:spcBef>
              <a:spcAft>
                <a:spcPts val="600"/>
              </a:spcAft>
              <a:buClr>
                <a:srgbClr val="E3003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dirty="0">
                <a:latin typeface="+mn-lt"/>
                <a:cs typeface="MS PGothic" charset="0"/>
              </a:rPr>
              <a:t>Medium size solar inverter configuration.</a:t>
            </a:r>
          </a:p>
          <a:p>
            <a:pPr marL="285750" marR="0" lvl="0" indent="-285750" latinLnBrk="0">
              <a:spcBef>
                <a:spcPts val="600"/>
              </a:spcBef>
              <a:spcAft>
                <a:spcPts val="600"/>
              </a:spcAft>
              <a:buClr>
                <a:srgbClr val="E3003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dirty="0">
                <a:latin typeface="+mn-lt"/>
                <a:cs typeface="MS PGothic" charset="0"/>
              </a:rPr>
              <a:t>Series connected PV panels in a string that has its own inverter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E3003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latin typeface="+mn-lt"/>
                <a:cs typeface="MS PGothic" charset="0"/>
              </a:rPr>
              <a:t>Separate MPPTs </a:t>
            </a:r>
          </a:p>
          <a:p>
            <a:pPr marL="285750" marR="0" lvl="0" indent="-285750" latinLnBrk="0">
              <a:spcBef>
                <a:spcPts val="600"/>
              </a:spcBef>
              <a:spcAft>
                <a:spcPts val="600"/>
              </a:spcAft>
              <a:buClr>
                <a:srgbClr val="E3003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600" dirty="0">
                <a:latin typeface="+mn-lt"/>
                <a:cs typeface="MS PGothic" charset="0"/>
              </a:rPr>
              <a:t>&lt;10kW for residential and commercial applications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4695" y="843057"/>
            <a:ext cx="2704841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String Inverter</a:t>
            </a:r>
            <a:endParaRPr lang="en-US" sz="2000" b="1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334" y="1316450"/>
            <a:ext cx="2623561" cy="144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3303617" y="843057"/>
            <a:ext cx="2733040" cy="2315795"/>
            <a:chOff x="3303617" y="843057"/>
            <a:chExt cx="2733040" cy="2315795"/>
          </a:xfrm>
        </p:grpSpPr>
        <p:sp>
          <p:nvSpPr>
            <p:cNvPr id="12" name="Rectangle 11"/>
            <p:cNvSpPr/>
            <p:nvPr/>
          </p:nvSpPr>
          <p:spPr>
            <a:xfrm>
              <a:off x="3303617" y="843057"/>
              <a:ext cx="2733040" cy="40011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</a:rPr>
                <a:t>Mini</a:t>
              </a:r>
              <a:r>
                <a:rPr lang="en-US" sz="2000" b="1" dirty="0">
                  <a:solidFill>
                    <a:srgbClr val="FF0000"/>
                  </a:solidFill>
                </a:rPr>
                <a:t>-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Inverter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5242" y="1330052"/>
              <a:ext cx="2000250" cy="1828800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3691820" y="4769602"/>
            <a:ext cx="182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$0.15 - $0.18/W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295018" y="843057"/>
            <a:ext cx="2732142" cy="4275559"/>
            <a:chOff x="6295018" y="843057"/>
            <a:chExt cx="2732142" cy="4275559"/>
          </a:xfrm>
        </p:grpSpPr>
        <p:sp>
          <p:nvSpPr>
            <p:cNvPr id="16" name="Rectangle 15"/>
            <p:cNvSpPr/>
            <p:nvPr/>
          </p:nvSpPr>
          <p:spPr>
            <a:xfrm>
              <a:off x="6340738" y="843057"/>
              <a:ext cx="2640702" cy="40011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µ-Inverter</a:t>
              </a:r>
              <a:endParaRPr lang="en-US" sz="2000" b="1" dirty="0"/>
            </a:p>
          </p:txBody>
        </p:sp>
        <p:sp>
          <p:nvSpPr>
            <p:cNvPr id="17" name="Content Placeholder 7"/>
            <p:cNvSpPr txBox="1">
              <a:spLocks/>
            </p:cNvSpPr>
            <p:nvPr/>
          </p:nvSpPr>
          <p:spPr bwMode="auto">
            <a:xfrm>
              <a:off x="6295018" y="3095245"/>
              <a:ext cx="2732142" cy="1332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E30034"/>
                </a:buClr>
                <a:buFont typeface="Wingdings" panose="05000000000000000000" pitchFamily="2" charset="2"/>
                <a:buChar char="§"/>
              </a:pPr>
              <a:r>
                <a:rPr lang="en-US" sz="1600" dirty="0">
                  <a:latin typeface="+mn-lt"/>
                  <a:ea typeface="Verdana" pitchFamily="34" charset="0"/>
                  <a:cs typeface="Verdana" pitchFamily="34" charset="0"/>
                </a:rPr>
                <a:t>Panel connect in parallel</a:t>
              </a: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E30034"/>
                </a:buClr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+mn-lt"/>
                  <a:ea typeface="Verdana" pitchFamily="34" charset="0"/>
                  <a:cs typeface="Verdana" pitchFamily="34" charset="0"/>
                </a:rPr>
                <a:t>Single inverter per panel</a:t>
              </a: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E30034"/>
                </a:buClr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+mn-lt"/>
                  <a:ea typeface="Verdana" pitchFamily="34" charset="0"/>
                  <a:cs typeface="Verdana" pitchFamily="34" charset="0"/>
                </a:rPr>
                <a:t>~250W for residential application</a:t>
              </a:r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E30034"/>
                </a:buClr>
                <a:buFont typeface="Wingdings" panose="05000000000000000000" pitchFamily="2" charset="2"/>
                <a:buChar char="§"/>
              </a:pPr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E30034"/>
                </a:buClr>
                <a:buFont typeface="Wingdings" panose="05000000000000000000" pitchFamily="2" charset="2"/>
                <a:buChar char="§"/>
              </a:pPr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340738" y="1330052"/>
              <a:ext cx="2517046" cy="1716596"/>
              <a:chOff x="6755109" y="1650734"/>
              <a:chExt cx="2931657" cy="2497948"/>
            </a:xfrm>
          </p:grpSpPr>
          <p:pic>
            <p:nvPicPr>
              <p:cNvPr id="18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755109" y="1650734"/>
                <a:ext cx="2931657" cy="2497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6908800" y="1650734"/>
                <a:ext cx="1805684" cy="22714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buClr>
                    <a:srgbClr val="E30034"/>
                  </a:buClr>
                </a:pPr>
                <a:endParaRPr lang="en-US" sz="1600" dirty="0" err="1" smtClean="0">
                  <a:latin typeface="Verdana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760752" y="3921538"/>
                <a:ext cx="2926014" cy="22714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buClr>
                    <a:srgbClr val="E30034"/>
                  </a:buClr>
                </a:pPr>
                <a:endParaRPr lang="en-US" sz="1600" dirty="0" err="1" smtClean="0">
                  <a:latin typeface="Verdana" pitchFamily="34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858000" y="4749284"/>
              <a:ext cx="1570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$0.3 - $0.4/W</a:t>
              </a:r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06234" y="4784366"/>
            <a:ext cx="182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$0.12 - $0.18/W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406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9" grpId="0"/>
      <p:bldP spid="2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49213" y="211455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4000" b="1" i="1" dirty="0">
                <a:latin typeface="Times New Roman" charset="0"/>
                <a:ea typeface="Times New Roman" charset="0"/>
                <a:cs typeface="Times New Roman" charset="0"/>
              </a:rPr>
              <a:t>Module and System Features</a:t>
            </a:r>
            <a:r>
              <a:rPr lang="en-US" altLang="en-US" sz="4000" dirty="0">
                <a:latin typeface="Cambria Math" panose="02040503050406030204" pitchFamily="18" charset="0"/>
              </a:rPr>
              <a:t/>
            </a:r>
            <a:br>
              <a:rPr lang="en-US" altLang="en-US" sz="4000" dirty="0">
                <a:latin typeface="Cambria Math" panose="02040503050406030204" pitchFamily="18" charset="0"/>
              </a:rPr>
            </a:br>
            <a:endParaRPr lang="en-US" altLang="en-US" sz="4000" dirty="0">
              <a:latin typeface="Cambria Math" panose="02040503050406030204" pitchFamily="18" charset="0"/>
            </a:endParaRPr>
          </a:p>
        </p:txBody>
      </p:sp>
      <p:pic>
        <p:nvPicPr>
          <p:cNvPr id="8" name="Picture 7" descr="Screen Shot 2017-07-12 at 10.1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0"/>
            <a:ext cx="1227342" cy="41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6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81075" y="326375"/>
            <a:ext cx="8229600" cy="628650"/>
          </a:xfrm>
        </p:spPr>
        <p:txBody>
          <a:bodyPr/>
          <a:lstStyle/>
          <a:p>
            <a:r>
              <a:rPr lang="en-US" altLang="en-US" sz="3200" b="1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Why</a:t>
            </a:r>
            <a:r>
              <a:rPr lang="en-US" altLang="en-US" sz="3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3200" b="1" dirty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Proposing </a:t>
            </a:r>
            <a:r>
              <a:rPr lang="en-US" altLang="en-US" sz="3200" b="1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Our Systems</a:t>
            </a:r>
            <a:r>
              <a:rPr lang="en-US" alt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en-US" sz="3200" b="1" dirty="0">
                <a:latin typeface="Times New Roman" charset="0"/>
                <a:ea typeface="Times New Roman" charset="0"/>
                <a:cs typeface="Times New Roman" charset="0"/>
              </a:rPr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025"/>
            <a:ext cx="6324600" cy="32797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For Consumer: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Faster ROI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Increase PV consumption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Combat Dynamic pricing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Earning money with ancillary service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Smart system ( cloud-based monitoring,  remote access and control etc.)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Emergency Back up with Grid forming inverters</a:t>
            </a:r>
          </a:p>
          <a:p>
            <a:pPr marL="342900" lvl="1" indent="-342900"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For System Operator &amp; Utility: 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Energy Arbitrage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Spin/Non-Spin Reserve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Frequency Regulation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Voltage Support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Black Start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Additional Power Distribution Deferral</a:t>
            </a:r>
          </a:p>
          <a:p>
            <a:pPr lvl="1">
              <a:defRPr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Transmission Congestion Relief</a:t>
            </a:r>
          </a:p>
          <a:p>
            <a:pPr marL="457200" lvl="1" indent="0">
              <a:buNone/>
              <a:defRPr/>
            </a:pPr>
            <a:endParaRPr lang="en-US" sz="1400" dirty="0"/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sz="14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 </a:t>
            </a:r>
          </a:p>
          <a:p>
            <a:pPr>
              <a:defRPr/>
            </a:pPr>
            <a:endParaRPr lang="en-US" sz="14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624675" y="1352550"/>
            <a:ext cx="2286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These advantage have not been only proven but already implemented for large buildings.</a:t>
            </a:r>
          </a:p>
          <a:p>
            <a:pPr>
              <a:defRPr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It will be brought to the Residential</a:t>
            </a:r>
          </a:p>
        </p:txBody>
      </p:sp>
      <p:pic>
        <p:nvPicPr>
          <p:cNvPr id="8" name="Picture 7" descr="Screen Shot 2017-07-12 at 10.1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0"/>
            <a:ext cx="1219200" cy="32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6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5667" y="438150"/>
            <a:ext cx="8229600" cy="628650"/>
          </a:xfrm>
        </p:spPr>
        <p:txBody>
          <a:bodyPr/>
          <a:lstStyle/>
          <a:p>
            <a:r>
              <a:rPr lang="en-US" altLang="zh-CN" sz="3200" b="1" dirty="0" smtClean="0">
                <a:latin typeface="Times New Roman" charset="0"/>
                <a:ea typeface="Times New Roman" charset="0"/>
                <a:cs typeface="Times New Roman" charset="0"/>
              </a:rPr>
              <a:t>:Differentiating Features</a:t>
            </a:r>
            <a:endParaRPr lang="zh-CN" alt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0467" y="1428750"/>
            <a:ext cx="7924800" cy="3333047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Integrated DC Coupled Battery System</a:t>
            </a:r>
          </a:p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 smtClean="0">
                <a:latin typeface="Times New Roman" charset="0"/>
                <a:ea typeface="Times New Roman" charset="0"/>
                <a:cs typeface="Times New Roman" charset="0"/>
              </a:rPr>
              <a:t>One Complete Solution - Plug </a:t>
            </a: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&amp; Play (Easy installation and management)</a:t>
            </a:r>
          </a:p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Firmed PV Capacity- making Solar source a controllable source</a:t>
            </a:r>
          </a:p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 err="1">
                <a:latin typeface="Times New Roman" charset="0"/>
                <a:ea typeface="Times New Roman" charset="0"/>
                <a:cs typeface="Times New Roman" charset="0"/>
              </a:rPr>
              <a:t>Dispatchable</a:t>
            </a: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 Power Capabilities</a:t>
            </a:r>
          </a:p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Time-Shift of PV Power</a:t>
            </a:r>
          </a:p>
          <a:p>
            <a:pPr>
              <a:spcAft>
                <a:spcPts val="600"/>
              </a:spcAft>
              <a:buFont typeface="Wingdings" pitchFamily="2" charset="2"/>
              <a:buChar char="n"/>
            </a:pP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Capturing the Low-Voltage PV Power</a:t>
            </a:r>
          </a:p>
          <a:p>
            <a:pPr>
              <a:buFont typeface="Wingdings" pitchFamily="2" charset="2"/>
              <a:buChar char="n"/>
            </a:pPr>
            <a:r>
              <a:rPr lang="en-US" altLang="zh-CN" sz="2000" b="1" i="1" dirty="0">
                <a:latin typeface="Times New Roman" charset="0"/>
                <a:ea typeface="Times New Roman" charset="0"/>
                <a:cs typeface="Times New Roman" charset="0"/>
              </a:rPr>
              <a:t>Capturing the Clipped Energy at Maximum PV Power</a:t>
            </a:r>
          </a:p>
          <a:p>
            <a:endParaRPr lang="zh-CN" altLang="zh-CN" sz="2000" dirty="0"/>
          </a:p>
          <a:p>
            <a:endParaRPr lang="en-US" altLang="zh-CN" sz="2000" b="1" i="1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80BBAA-A80F-C047-87FA-79448A957839}" type="datetime1">
              <a:rPr lang="en-US" altLang="en-US" smtClean="0"/>
              <a:t>3/8/18</a:t>
            </a:fld>
            <a:endParaRPr lang="en-US" altLang="en-US"/>
          </a:p>
        </p:txBody>
      </p:sp>
      <p:pic>
        <p:nvPicPr>
          <p:cNvPr id="6" name="Picture 5" descr="Screen Shot 2017-07-12 at 10.19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13052"/>
            <a:ext cx="1350568" cy="45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92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628650"/>
          </a:xfrm>
        </p:spPr>
        <p:txBody>
          <a:bodyPr/>
          <a:lstStyle/>
          <a:p>
            <a:r>
              <a:rPr lang="en-US" altLang="zh-CN" sz="3200" b="1" dirty="0">
                <a:latin typeface="Times New Roman" charset="0"/>
                <a:ea typeface="Times New Roman" charset="0"/>
                <a:cs typeface="Times New Roman" charset="0"/>
              </a:rPr>
              <a:t>Firmed PV Capacity</a:t>
            </a:r>
            <a:endParaRPr lang="zh-CN" alt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  <p:pic>
        <p:nvPicPr>
          <p:cNvPr id="10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295400" y="1264674"/>
            <a:ext cx="6629400" cy="32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1800" y="4465074"/>
            <a:ext cx="353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Using battery to achieve PV firming</a:t>
            </a:r>
            <a:endParaRPr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064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207591"/>
            <a:ext cx="8229600" cy="3387032"/>
          </a:xfrm>
        </p:spPr>
        <p:txBody>
          <a:bodyPr/>
          <a:lstStyle/>
          <a:p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Energy Surplus</a:t>
            </a:r>
          </a:p>
          <a:p>
            <a:pPr lvl="1"/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Store</a:t>
            </a:r>
          </a:p>
          <a:p>
            <a:pPr lvl="1"/>
            <a:r>
              <a:rPr lang="en-US" altLang="zh-CN" sz="2000" dirty="0">
                <a:latin typeface="Times New Roman" charset="0"/>
                <a:ea typeface="Times New Roman" charset="0"/>
                <a:cs typeface="Times New Roman" charset="0"/>
              </a:rPr>
              <a:t>Sell</a:t>
            </a:r>
          </a:p>
          <a:p>
            <a:pPr marL="457200" lvl="1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348633" y="530483"/>
            <a:ext cx="4372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Times New Roman" charset="0"/>
                <a:ea typeface="Times New Roman" charset="0"/>
                <a:cs typeface="Times New Roman" charset="0"/>
              </a:rPr>
              <a:t>Time-Shift of PV Power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334419"/>
            <a:ext cx="6571422" cy="326020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4E70D-2806-1B46-B5E8-003EC239EFE4}" type="datetime1">
              <a:rPr lang="en-US" altLang="en-US" smtClean="0"/>
              <a:t>3/8/18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13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628650"/>
          </a:xfrm>
        </p:spPr>
        <p:txBody>
          <a:bodyPr/>
          <a:lstStyle/>
          <a:p>
            <a:r>
              <a:rPr lang="en-US" altLang="zh-CN" sz="3200" b="1" dirty="0">
                <a:latin typeface="Times New Roman" charset="0"/>
                <a:ea typeface="Times New Roman" charset="0"/>
                <a:cs typeface="Times New Roman" charset="0"/>
              </a:rPr>
              <a:t>Capturing the Low-Voltage PV Power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580" y="895350"/>
            <a:ext cx="6872840" cy="38719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3C113-660A-4363-9619-3AF8818A1102}" type="datetime1">
              <a:rPr lang="en-US" altLang="en-US" smtClean="0"/>
              <a:t>3/8/18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5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2787" y="453538"/>
            <a:ext cx="916577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>
                <a:latin typeface="Times New Roman" charset="0"/>
                <a:ea typeface="Times New Roman" charset="0"/>
                <a:cs typeface="Times New Roman" charset="0"/>
              </a:rPr>
              <a:t>Capturing the Clipped Energy at Maximum PV Power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5D1188-8B66-4E61-858A-F9B23DF746CF}" type="datetime1">
              <a:rPr lang="en-US" altLang="en-US" smtClean="0"/>
              <a:t>3/8/18</a:t>
            </a:fld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402" y="1031647"/>
            <a:ext cx="6493051" cy="411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1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3829"/>
            <a:ext cx="8229600" cy="628650"/>
          </a:xfrm>
        </p:spPr>
        <p:txBody>
          <a:bodyPr/>
          <a:lstStyle/>
          <a:p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The Technology </a:t>
            </a:r>
            <a:r>
              <a:rPr lang="en-US" sz="3200" b="1" dirty="0">
                <a:latin typeface="Times New Roman" charset="0"/>
                <a:ea typeface="Times New Roman" charset="0"/>
                <a:cs typeface="Times New Roman" charset="0"/>
              </a:rPr>
              <a:t>Differentiations</a:t>
            </a:r>
            <a:endParaRPr lang="en-US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09663"/>
            <a:ext cx="8915400" cy="3657600"/>
          </a:xfrm>
        </p:spPr>
        <p:txBody>
          <a:bodyPr/>
          <a:lstStyle/>
          <a:p>
            <a:pPr lvl="0"/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technology will fully soft-switching topology to manage power harvesting and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delivery with advanced control functionality. 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Phase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change materials that are integrated with the battery housing to improve safety under extreme weather conditions,</a:t>
            </a:r>
          </a:p>
          <a:p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Battery </a:t>
            </a:r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on the roof integrated right with the PV system (no garage, basement wiring required</a:t>
            </a:r>
            <a:r>
              <a:rPr lang="en-US" alt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Addressing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the biggest obstacle in battery integration: Thermal Management and Safety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lvl="0"/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Grid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-tied system with bi-directional energy flow between the battery and grid</a:t>
            </a:r>
            <a:b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Unidirectional energy flow from PV to the battery and to the grid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r>
              <a:rPr lang="en-US" altLang="en-US" sz="2000" dirty="0">
                <a:latin typeface="Times New Roman" charset="0"/>
                <a:ea typeface="Times New Roman" charset="0"/>
                <a:cs typeface="Times New Roman" charset="0"/>
              </a:rPr>
              <a:t>Modular-based, Grid-Interactive and  Inverter with a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unique rack system that makes installation and battery replacement much easier.</a:t>
            </a:r>
          </a:p>
          <a:p>
            <a:pPr lvl="0"/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1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74725" y="24565"/>
            <a:ext cx="7740035" cy="1044575"/>
          </a:xfrm>
        </p:spPr>
        <p:txBody>
          <a:bodyPr/>
          <a:lstStyle/>
          <a:p>
            <a:r>
              <a:rPr lang="en-US" altLang="en-US" sz="2000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The Florida Power Electronics Center (</a:t>
            </a:r>
            <a:r>
              <a:rPr lang="en-US" altLang="en-US" sz="2000" b="1" i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FloridaPEC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96183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Our Team has successfully demonstrated the following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technologies/prototypes/products: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Two spin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-off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companies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: Petra Systems and APECOR.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eveloped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commercialized the first micro-inverter from academia.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Designed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prototyped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three-port converter with soft switching and high efficiency intended for space applications.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Developed the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first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three-phase micro-inverter with efficiency, cost and power density targets set by DOE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Developed the highest power density 1/16 brick DC-DC converters.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lvl="0" indent="-285750">
              <a:buFont typeface="Wingdings" charset="2"/>
              <a:buChar char="Ø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New patented Phase Change Composites (PCC) packaging techniques developed by AllCell and ready for the proposed package and integration.</a:t>
            </a:r>
          </a:p>
          <a:p>
            <a:pPr marL="285750" lvl="0" indent="-285750">
              <a:buFont typeface="Wingdings" charset="2"/>
              <a:buChar char="Ø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APECOR has developed and commercialized highly efficient and smart chargers for military applications.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7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0" y="133350"/>
            <a:ext cx="9144000" cy="110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b="1" dirty="0"/>
              <a:t>Detailed </a:t>
            </a:r>
            <a:r>
              <a:rPr lang="en-US" b="1" dirty="0" smtClean="0"/>
              <a:t>Specifications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35869"/>
            <a:ext cx="8494633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lvl="0" indent="-400050">
              <a:buFont typeface="+mj-lt"/>
              <a:buAutoNum type="romanUcPeriod"/>
            </a:pPr>
            <a:r>
              <a:rPr lang="en-US" b="1" dirty="0" smtClean="0"/>
              <a:t>First </a:t>
            </a:r>
            <a:r>
              <a:rPr lang="en-US" b="1" dirty="0"/>
              <a:t>Stage: The Four PV and DC-DC </a:t>
            </a:r>
            <a:r>
              <a:rPr lang="en-US" b="1" dirty="0" smtClean="0"/>
              <a:t>Channels, each @ 300W with MPPT</a:t>
            </a:r>
          </a:p>
          <a:p>
            <a:pPr marL="400050" lvl="0" indent="-400050">
              <a:buFont typeface="+mj-lt"/>
              <a:buAutoNum type="romanUcPeriod"/>
            </a:pPr>
            <a:endParaRPr lang="en-US" dirty="0"/>
          </a:p>
          <a:p>
            <a:pPr marL="400050" lvl="0" indent="-400050">
              <a:buFont typeface="+mj-lt"/>
              <a:buAutoNum type="romanUcPeriod"/>
            </a:pPr>
            <a:r>
              <a:rPr lang="en-US" b="1" dirty="0" smtClean="0"/>
              <a:t>Intermediate </a:t>
            </a:r>
            <a:r>
              <a:rPr lang="en-US" b="1" dirty="0"/>
              <a:t>Stage: Bi-directional isolated DC-DC </a:t>
            </a:r>
            <a:r>
              <a:rPr lang="en-US" b="1" dirty="0" smtClean="0"/>
              <a:t>converter @ 1.2kW</a:t>
            </a:r>
          </a:p>
          <a:p>
            <a:pPr lvl="0"/>
            <a:endParaRPr lang="en-US" dirty="0"/>
          </a:p>
          <a:p>
            <a:pPr marL="400050" lvl="0" indent="-400050">
              <a:buFont typeface="+mj-lt"/>
              <a:buAutoNum type="romanUcPeriod"/>
            </a:pPr>
            <a:r>
              <a:rPr lang="en-US" b="1" dirty="0"/>
              <a:t>Final stage: DC-AC (Inverter</a:t>
            </a:r>
            <a:r>
              <a:rPr lang="en-US" b="1" dirty="0" smtClean="0"/>
              <a:t>)</a:t>
            </a:r>
          </a:p>
          <a:p>
            <a:pPr lvl="0"/>
            <a:endParaRPr lang="en-US" dirty="0"/>
          </a:p>
          <a:p>
            <a:pPr marL="400050" lvl="0" indent="-400050">
              <a:buFont typeface="+mj-lt"/>
              <a:buAutoNum type="romanUcPeriod"/>
            </a:pPr>
            <a:r>
              <a:rPr lang="en-US" b="1" dirty="0" smtClean="0"/>
              <a:t>Battery </a:t>
            </a:r>
            <a:r>
              <a:rPr lang="en-US" b="1" dirty="0"/>
              <a:t>Port: Bi-Directional DC-DC </a:t>
            </a:r>
            <a:r>
              <a:rPr lang="en-US" b="1" dirty="0" smtClean="0"/>
              <a:t>converter @ 1.2kWh</a:t>
            </a:r>
          </a:p>
          <a:p>
            <a:pPr lvl="0"/>
            <a:endParaRPr lang="en-US" dirty="0"/>
          </a:p>
          <a:p>
            <a:pPr marL="400050" indent="-400050">
              <a:buFont typeface="+mj-lt"/>
              <a:buAutoNum type="romanUcPeriod"/>
            </a:pPr>
            <a:r>
              <a:rPr lang="en-US" b="1" dirty="0" smtClean="0"/>
              <a:t>Battery, Li-ion @ 52V DC bus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4263152"/>
            <a:ext cx="347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Targeted System efficiency: 96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%.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955435D3-B1D8-834A-B7E7-EFDF410A878F}" type="slidenum">
              <a:rPr lang="en-US" sz="1200">
                <a:latin typeface="Calibri" charset="0"/>
              </a:rPr>
              <a:pPr/>
              <a:t>50</a:t>
            </a:fld>
            <a:endParaRPr lang="en-US" sz="1200">
              <a:latin typeface="Calibri" charset="0"/>
            </a:endParaRPr>
          </a:p>
        </p:txBody>
      </p:sp>
      <p:pic>
        <p:nvPicPr>
          <p:cNvPr id="63490" name="Picture 1" descr="Screen Shot 2017-03-20 at 6.13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44000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2"/>
          <p:cNvSpPr txBox="1">
            <a:spLocks noChangeArrowheads="1"/>
          </p:cNvSpPr>
          <p:nvPr/>
        </p:nvSpPr>
        <p:spPr bwMode="auto">
          <a:xfrm>
            <a:off x="6553200" y="4583113"/>
            <a:ext cx="2209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 b="1" i="1">
                <a:solidFill>
                  <a:srgbClr val="DA5338"/>
                </a:solidFill>
              </a:rPr>
              <a:t>Courtesy of NREL</a:t>
            </a:r>
          </a:p>
        </p:txBody>
      </p:sp>
    </p:spTree>
    <p:extLst>
      <p:ext uri="{BB962C8B-B14F-4D97-AF65-F5344CB8AC3E}">
        <p14:creationId xmlns:p14="http://schemas.microsoft.com/office/powerpoint/2010/main" val="9956960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428625"/>
            <a:ext cx="7886700" cy="993775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000" b="1" dirty="0" smtClean="0"/>
              <a:t>Grid Evolution</a:t>
            </a:r>
            <a:endParaRPr lang="en-US" sz="4000" b="1" dirty="0"/>
          </a:p>
        </p:txBody>
      </p:sp>
      <p:pic>
        <p:nvPicPr>
          <p:cNvPr id="32770" name="Content Placeholder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108075"/>
            <a:ext cx="499586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2725738"/>
            <a:ext cx="5160962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72" name="Group 62"/>
          <p:cNvGrpSpPr>
            <a:grpSpLocks/>
          </p:cNvGrpSpPr>
          <p:nvPr/>
        </p:nvGrpSpPr>
        <p:grpSpPr bwMode="auto">
          <a:xfrm>
            <a:off x="5448300" y="206375"/>
            <a:ext cx="3513138" cy="2289175"/>
            <a:chOff x="533400" y="1295400"/>
            <a:chExt cx="5348224" cy="3962400"/>
          </a:xfrm>
        </p:grpSpPr>
        <p:pic>
          <p:nvPicPr>
            <p:cNvPr id="32831" name="Picture 2" descr="C:\Users\halatrash\Desktop\download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08" r="35408"/>
            <a:stretch>
              <a:fillRect/>
            </a:stretch>
          </p:blipFill>
          <p:spPr bwMode="auto">
            <a:xfrm>
              <a:off x="1828800" y="2725003"/>
              <a:ext cx="762000" cy="148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2" name="Picture 3" descr="C:\Users\halatrash\Desktop\Power-Transformer-Oil-Immersed-with-OLTC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895600" y="3182203"/>
              <a:ext cx="762000" cy="642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833" name="Group 38"/>
            <p:cNvGrpSpPr>
              <a:grpSpLocks/>
            </p:cNvGrpSpPr>
            <p:nvPr/>
          </p:nvGrpSpPr>
          <p:grpSpPr bwMode="auto">
            <a:xfrm>
              <a:off x="2438400" y="2496403"/>
              <a:ext cx="1447800" cy="838200"/>
              <a:chOff x="2438400" y="1066800"/>
              <a:chExt cx="1447800" cy="838200"/>
            </a:xfrm>
          </p:grpSpPr>
          <p:sp>
            <p:nvSpPr>
              <p:cNvPr id="31" name="Arc 30"/>
              <p:cNvSpPr/>
              <p:nvPr/>
            </p:nvSpPr>
            <p:spPr>
              <a:xfrm rot="10800000">
                <a:off x="2437783" y="1066608"/>
                <a:ext cx="1447622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2437783" y="1239721"/>
                <a:ext cx="1065779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2437783" y="1143548"/>
                <a:ext cx="1218032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667373" y="3963563"/>
              <a:ext cx="1319535" cy="3709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Substation</a:t>
              </a:r>
            </a:p>
          </p:txBody>
        </p:sp>
        <p:sp>
          <p:nvSpPr>
            <p:cNvPr id="32835" name="TextBox 9"/>
            <p:cNvSpPr txBox="1">
              <a:spLocks noChangeArrowheads="1"/>
            </p:cNvSpPr>
            <p:nvPr/>
          </p:nvSpPr>
          <p:spPr bwMode="auto">
            <a:xfrm>
              <a:off x="1536192" y="4329412"/>
              <a:ext cx="1559899" cy="37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en-US" sz="800" b="1">
                  <a:solidFill>
                    <a:srgbClr val="C00000"/>
                  </a:solidFill>
                </a:rPr>
                <a:t>Transmission</a:t>
              </a:r>
            </a:p>
          </p:txBody>
        </p:sp>
        <p:pic>
          <p:nvPicPr>
            <p:cNvPr id="32836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9575" y="4191000"/>
              <a:ext cx="14224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7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410200" y="3334603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838" name="Group 46"/>
            <p:cNvGrpSpPr>
              <a:grpSpLocks/>
            </p:cNvGrpSpPr>
            <p:nvPr/>
          </p:nvGrpSpPr>
          <p:grpSpPr bwMode="auto">
            <a:xfrm>
              <a:off x="4529138" y="2562225"/>
              <a:ext cx="1166812" cy="904875"/>
              <a:chOff x="4529138" y="733425"/>
              <a:chExt cx="1166812" cy="904875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743343" y="799308"/>
                <a:ext cx="952191" cy="838094"/>
              </a:xfrm>
              <a:custGeom>
                <a:avLst/>
                <a:gdLst>
                  <a:gd name="connsiteX0" fmla="*/ 0 w 952500"/>
                  <a:gd name="connsiteY0" fmla="*/ 0 h 838200"/>
                  <a:gd name="connsiteX1" fmla="*/ 190500 w 952500"/>
                  <a:gd name="connsiteY1" fmla="*/ 533400 h 838200"/>
                  <a:gd name="connsiteX2" fmla="*/ 952500 w 952500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0" h="838200">
                    <a:moveTo>
                      <a:pt x="0" y="0"/>
                    </a:moveTo>
                    <a:cubicBezTo>
                      <a:pt x="15875" y="196850"/>
                      <a:pt x="31750" y="393700"/>
                      <a:pt x="190500" y="533400"/>
                    </a:cubicBezTo>
                    <a:cubicBezTo>
                      <a:pt x="349250" y="673100"/>
                      <a:pt x="831850" y="792163"/>
                      <a:pt x="952500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646674" y="810299"/>
                <a:ext cx="964276" cy="799624"/>
              </a:xfrm>
              <a:custGeom>
                <a:avLst/>
                <a:gdLst>
                  <a:gd name="connsiteX0" fmla="*/ 0 w 962025"/>
                  <a:gd name="connsiteY0" fmla="*/ 0 h 800100"/>
                  <a:gd name="connsiteX1" fmla="*/ 190500 w 962025"/>
                  <a:gd name="connsiteY1" fmla="*/ 542925 h 800100"/>
                  <a:gd name="connsiteX2" fmla="*/ 962025 w 962025"/>
                  <a:gd name="connsiteY2" fmla="*/ 8001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800100">
                    <a:moveTo>
                      <a:pt x="0" y="0"/>
                    </a:moveTo>
                    <a:cubicBezTo>
                      <a:pt x="15081" y="204787"/>
                      <a:pt x="30162" y="409575"/>
                      <a:pt x="190500" y="542925"/>
                    </a:cubicBezTo>
                    <a:cubicBezTo>
                      <a:pt x="350838" y="676275"/>
                      <a:pt x="656431" y="738187"/>
                      <a:pt x="962025" y="8001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4528255" y="733359"/>
                <a:ext cx="1015026" cy="838094"/>
              </a:xfrm>
              <a:custGeom>
                <a:avLst/>
                <a:gdLst>
                  <a:gd name="connsiteX0" fmla="*/ 14287 w 1014412"/>
                  <a:gd name="connsiteY0" fmla="*/ 0 h 838200"/>
                  <a:gd name="connsiteX1" fmla="*/ 166687 w 1014412"/>
                  <a:gd name="connsiteY1" fmla="*/ 600075 h 838200"/>
                  <a:gd name="connsiteX2" fmla="*/ 1014412 w 1014412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4412" h="838200">
                    <a:moveTo>
                      <a:pt x="14287" y="0"/>
                    </a:moveTo>
                    <a:cubicBezTo>
                      <a:pt x="7143" y="230187"/>
                      <a:pt x="0" y="460375"/>
                      <a:pt x="166687" y="600075"/>
                    </a:cubicBezTo>
                    <a:cubicBezTo>
                      <a:pt x="333374" y="739775"/>
                      <a:pt x="1014412" y="838200"/>
                      <a:pt x="1014412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839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419600" y="2496403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840" name="Group 51"/>
            <p:cNvGrpSpPr>
              <a:grpSpLocks/>
            </p:cNvGrpSpPr>
            <p:nvPr/>
          </p:nvGrpSpPr>
          <p:grpSpPr bwMode="auto">
            <a:xfrm>
              <a:off x="3505200" y="2571750"/>
              <a:ext cx="1247775" cy="920750"/>
              <a:chOff x="3505200" y="742950"/>
              <a:chExt cx="1247775" cy="920750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3505978" y="741603"/>
                <a:ext cx="1036777" cy="686962"/>
              </a:xfrm>
              <a:custGeom>
                <a:avLst/>
                <a:gdLst>
                  <a:gd name="connsiteX0" fmla="*/ 1038225 w 1038225"/>
                  <a:gd name="connsiteY0" fmla="*/ 0 h 685800"/>
                  <a:gd name="connsiteX1" fmla="*/ 457200 w 1038225"/>
                  <a:gd name="connsiteY1" fmla="*/ 581025 h 685800"/>
                  <a:gd name="connsiteX2" fmla="*/ 0 w 1038225"/>
                  <a:gd name="connsiteY2" fmla="*/ 62865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8225" h="685800">
                    <a:moveTo>
                      <a:pt x="1038225" y="0"/>
                    </a:moveTo>
                    <a:cubicBezTo>
                      <a:pt x="834231" y="238125"/>
                      <a:pt x="630237" y="476250"/>
                      <a:pt x="457200" y="581025"/>
                    </a:cubicBezTo>
                    <a:cubicBezTo>
                      <a:pt x="284163" y="685800"/>
                      <a:pt x="69850" y="622300"/>
                      <a:pt x="0" y="6286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525312" y="780073"/>
                <a:ext cx="1123780" cy="769398"/>
              </a:xfrm>
              <a:custGeom>
                <a:avLst/>
                <a:gdLst>
                  <a:gd name="connsiteX0" fmla="*/ 1123950 w 1123950"/>
                  <a:gd name="connsiteY0" fmla="*/ 0 h 766762"/>
                  <a:gd name="connsiteX1" fmla="*/ 466725 w 1123950"/>
                  <a:gd name="connsiteY1" fmla="*/ 657225 h 766762"/>
                  <a:gd name="connsiteX2" fmla="*/ 0 w 1123950"/>
                  <a:gd name="connsiteY2" fmla="*/ 657225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3950" h="766762">
                    <a:moveTo>
                      <a:pt x="1123950" y="0"/>
                    </a:moveTo>
                    <a:cubicBezTo>
                      <a:pt x="889000" y="273844"/>
                      <a:pt x="654050" y="547688"/>
                      <a:pt x="466725" y="657225"/>
                    </a:cubicBezTo>
                    <a:cubicBezTo>
                      <a:pt x="279400" y="766762"/>
                      <a:pt x="139700" y="711993"/>
                      <a:pt x="0" y="65722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3525312" y="826788"/>
                <a:ext cx="1227698" cy="838093"/>
              </a:xfrm>
              <a:custGeom>
                <a:avLst/>
                <a:gdLst>
                  <a:gd name="connsiteX0" fmla="*/ 1228725 w 1228725"/>
                  <a:gd name="connsiteY0" fmla="*/ 0 h 835025"/>
                  <a:gd name="connsiteX1" fmla="*/ 466725 w 1228725"/>
                  <a:gd name="connsiteY1" fmla="*/ 723900 h 835025"/>
                  <a:gd name="connsiteX2" fmla="*/ 0 w 1228725"/>
                  <a:gd name="connsiteY2" fmla="*/ 666750 h 83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8725" h="835025">
                    <a:moveTo>
                      <a:pt x="1228725" y="0"/>
                    </a:moveTo>
                    <a:cubicBezTo>
                      <a:pt x="950119" y="306387"/>
                      <a:pt x="671513" y="612775"/>
                      <a:pt x="466725" y="723900"/>
                    </a:cubicBezTo>
                    <a:cubicBezTo>
                      <a:pt x="261938" y="835025"/>
                      <a:pt x="79375" y="669925"/>
                      <a:pt x="0" y="6667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5105853" y="3504672"/>
              <a:ext cx="551014" cy="915035"/>
            </a:xfrm>
            <a:custGeom>
              <a:avLst/>
              <a:gdLst>
                <a:gd name="connsiteX0" fmla="*/ 781050 w 781050"/>
                <a:gd name="connsiteY0" fmla="*/ 0 h 609600"/>
                <a:gd name="connsiteX1" fmla="*/ 571500 w 781050"/>
                <a:gd name="connsiteY1" fmla="*/ 323850 h 609600"/>
                <a:gd name="connsiteX2" fmla="*/ 0 w 781050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609600">
                  <a:moveTo>
                    <a:pt x="781050" y="0"/>
                  </a:moveTo>
                  <a:cubicBezTo>
                    <a:pt x="741362" y="111125"/>
                    <a:pt x="701675" y="222250"/>
                    <a:pt x="571500" y="323850"/>
                  </a:cubicBezTo>
                  <a:cubicBezTo>
                    <a:pt x="441325" y="425450"/>
                    <a:pt x="95250" y="569913"/>
                    <a:pt x="0" y="6096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33150" y="3125468"/>
              <a:ext cx="77335" cy="379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32843" name="Group 57"/>
            <p:cNvGrpSpPr>
              <a:grpSpLocks/>
            </p:cNvGrpSpPr>
            <p:nvPr/>
          </p:nvGrpSpPr>
          <p:grpSpPr bwMode="auto">
            <a:xfrm>
              <a:off x="1029366" y="1295400"/>
              <a:ext cx="1104234" cy="3117731"/>
              <a:chOff x="1331065" y="-34866"/>
              <a:chExt cx="1104234" cy="3117731"/>
            </a:xfrm>
          </p:grpSpPr>
          <p:sp>
            <p:nvSpPr>
              <p:cNvPr id="22" name="Arc 21"/>
              <p:cNvSpPr/>
              <p:nvPr/>
            </p:nvSpPr>
            <p:spPr>
              <a:xfrm rot="6065419">
                <a:off x="464909" y="850088"/>
                <a:ext cx="2855017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6065419">
                <a:off x="445577" y="962749"/>
                <a:ext cx="2855016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Arc 23"/>
              <p:cNvSpPr/>
              <p:nvPr/>
            </p:nvSpPr>
            <p:spPr>
              <a:xfrm rot="6065419">
                <a:off x="445576" y="1113881"/>
                <a:ext cx="2855017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844" name="Picture 2" descr="http://www.clker.com/cliparts/W/6/E/o/M/s/power-plant-md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657600"/>
              <a:ext cx="838200" cy="858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33400" y="3029294"/>
              <a:ext cx="1002944" cy="6072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Power Plant</a:t>
              </a:r>
            </a:p>
          </p:txBody>
        </p:sp>
        <p:sp>
          <p:nvSpPr>
            <p:cNvPr id="32846" name="TextBox 20"/>
            <p:cNvSpPr txBox="1">
              <a:spLocks noChangeArrowheads="1"/>
            </p:cNvSpPr>
            <p:nvPr/>
          </p:nvSpPr>
          <p:spPr bwMode="auto">
            <a:xfrm>
              <a:off x="3987461" y="3586480"/>
              <a:ext cx="1448477" cy="37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en-US" sz="800" b="1">
                  <a:solidFill>
                    <a:srgbClr val="0070C0"/>
                  </a:solidFill>
                </a:rPr>
                <a:t>Distribution</a:t>
              </a:r>
            </a:p>
          </p:txBody>
        </p:sp>
      </p:grpSp>
      <p:grpSp>
        <p:nvGrpSpPr>
          <p:cNvPr id="32773" name="Group 198"/>
          <p:cNvGrpSpPr>
            <a:grpSpLocks/>
          </p:cNvGrpSpPr>
          <p:nvPr/>
        </p:nvGrpSpPr>
        <p:grpSpPr bwMode="auto">
          <a:xfrm>
            <a:off x="5448300" y="2597150"/>
            <a:ext cx="3597275" cy="2179638"/>
            <a:chOff x="2057400" y="667603"/>
            <a:chExt cx="7272454" cy="5979994"/>
          </a:xfrm>
        </p:grpSpPr>
        <p:sp>
          <p:nvSpPr>
            <p:cNvPr id="35" name="Freeform 34"/>
            <p:cNvSpPr/>
            <p:nvPr/>
          </p:nvSpPr>
          <p:spPr>
            <a:xfrm>
              <a:off x="6248850" y="1277362"/>
              <a:ext cx="513501" cy="561851"/>
            </a:xfrm>
            <a:custGeom>
              <a:avLst/>
              <a:gdLst>
                <a:gd name="connsiteX0" fmla="*/ 0 w 514350"/>
                <a:gd name="connsiteY0" fmla="*/ 561975 h 561975"/>
                <a:gd name="connsiteX1" fmla="*/ 409575 w 514350"/>
                <a:gd name="connsiteY1" fmla="*/ 371475 h 561975"/>
                <a:gd name="connsiteX2" fmla="*/ 514350 w 514350"/>
                <a:gd name="connsiteY2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4350" h="561975">
                  <a:moveTo>
                    <a:pt x="0" y="561975"/>
                  </a:moveTo>
                  <a:cubicBezTo>
                    <a:pt x="161925" y="513556"/>
                    <a:pt x="323850" y="465138"/>
                    <a:pt x="409575" y="371475"/>
                  </a:cubicBezTo>
                  <a:cubicBezTo>
                    <a:pt x="495300" y="277812"/>
                    <a:pt x="496888" y="58737"/>
                    <a:pt x="514350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32776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7239000" y="17924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7" name="Group 144"/>
            <p:cNvGrpSpPr>
              <a:grpSpLocks/>
            </p:cNvGrpSpPr>
            <p:nvPr/>
          </p:nvGrpSpPr>
          <p:grpSpPr bwMode="auto">
            <a:xfrm>
              <a:off x="6238875" y="1624866"/>
              <a:ext cx="1304925" cy="466724"/>
              <a:chOff x="6543675" y="1338263"/>
              <a:chExt cx="1304925" cy="466724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6544023" y="1339193"/>
                <a:ext cx="1132910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6640304" y="1395815"/>
                <a:ext cx="1129702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6714119" y="1448080"/>
                <a:ext cx="1132912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778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495800" y="3087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9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6400800" y="4611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80" name="Group 150"/>
            <p:cNvGrpSpPr>
              <a:grpSpLocks/>
            </p:cNvGrpSpPr>
            <p:nvPr/>
          </p:nvGrpSpPr>
          <p:grpSpPr bwMode="auto">
            <a:xfrm>
              <a:off x="5334000" y="4355365"/>
              <a:ext cx="1390650" cy="492126"/>
              <a:chOff x="5638800" y="4068762"/>
              <a:chExt cx="1390650" cy="492126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5809074" y="4135373"/>
                <a:ext cx="121956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5638978" y="4070043"/>
                <a:ext cx="121956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5716003" y="4117952"/>
                <a:ext cx="121635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781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181600" y="43070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6096000" y="1563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3" name="Picture 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4419600"/>
              <a:ext cx="1447800" cy="1223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4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667603"/>
              <a:ext cx="1219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5" name="Picture 8" descr="C:\Users\halatrash\Desktop\2012_06_array.png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5" t="10667" r="11307" b="14667"/>
            <a:stretch>
              <a:fillRect/>
            </a:stretch>
          </p:blipFill>
          <p:spPr bwMode="auto">
            <a:xfrm>
              <a:off x="3352800" y="5638800"/>
              <a:ext cx="2413907" cy="100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6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505200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87" name="Group 160"/>
            <p:cNvGrpSpPr>
              <a:grpSpLocks/>
            </p:cNvGrpSpPr>
            <p:nvPr/>
          </p:nvGrpSpPr>
          <p:grpSpPr bwMode="auto">
            <a:xfrm>
              <a:off x="5267325" y="1626453"/>
              <a:ext cx="1104900" cy="412750"/>
              <a:chOff x="5572125" y="1339850"/>
              <a:chExt cx="1104900" cy="412750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5571579" y="1339192"/>
                <a:ext cx="962814" cy="326657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5638977" y="1369681"/>
                <a:ext cx="959604" cy="326654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5712792" y="1426300"/>
                <a:ext cx="962814" cy="326657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788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105400" y="17924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89" name="Group 165"/>
            <p:cNvGrpSpPr>
              <a:grpSpLocks/>
            </p:cNvGrpSpPr>
            <p:nvPr/>
          </p:nvGrpSpPr>
          <p:grpSpPr bwMode="auto">
            <a:xfrm>
              <a:off x="4224338" y="1020028"/>
              <a:ext cx="1166812" cy="904875"/>
              <a:chOff x="4529138" y="733425"/>
              <a:chExt cx="1166812" cy="90487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4743559" y="799120"/>
                <a:ext cx="953187" cy="840599"/>
              </a:xfrm>
              <a:custGeom>
                <a:avLst/>
                <a:gdLst>
                  <a:gd name="connsiteX0" fmla="*/ 0 w 952500"/>
                  <a:gd name="connsiteY0" fmla="*/ 0 h 838200"/>
                  <a:gd name="connsiteX1" fmla="*/ 190500 w 952500"/>
                  <a:gd name="connsiteY1" fmla="*/ 533400 h 838200"/>
                  <a:gd name="connsiteX2" fmla="*/ 952500 w 952500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0" h="838200">
                    <a:moveTo>
                      <a:pt x="0" y="0"/>
                    </a:moveTo>
                    <a:cubicBezTo>
                      <a:pt x="15875" y="196850"/>
                      <a:pt x="31750" y="393700"/>
                      <a:pt x="190500" y="533400"/>
                    </a:cubicBezTo>
                    <a:cubicBezTo>
                      <a:pt x="349250" y="673100"/>
                      <a:pt x="831850" y="792163"/>
                      <a:pt x="952500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4647278" y="812188"/>
                <a:ext cx="962815" cy="797042"/>
              </a:xfrm>
              <a:custGeom>
                <a:avLst/>
                <a:gdLst>
                  <a:gd name="connsiteX0" fmla="*/ 0 w 962025"/>
                  <a:gd name="connsiteY0" fmla="*/ 0 h 800100"/>
                  <a:gd name="connsiteX1" fmla="*/ 190500 w 962025"/>
                  <a:gd name="connsiteY1" fmla="*/ 542925 h 800100"/>
                  <a:gd name="connsiteX2" fmla="*/ 962025 w 962025"/>
                  <a:gd name="connsiteY2" fmla="*/ 8001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800100">
                    <a:moveTo>
                      <a:pt x="0" y="0"/>
                    </a:moveTo>
                    <a:cubicBezTo>
                      <a:pt x="15081" y="204787"/>
                      <a:pt x="30162" y="409575"/>
                      <a:pt x="190500" y="542925"/>
                    </a:cubicBezTo>
                    <a:cubicBezTo>
                      <a:pt x="350838" y="676275"/>
                      <a:pt x="656431" y="738187"/>
                      <a:pt x="962025" y="8001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4528532" y="733790"/>
                <a:ext cx="1014165" cy="840596"/>
              </a:xfrm>
              <a:custGeom>
                <a:avLst/>
                <a:gdLst>
                  <a:gd name="connsiteX0" fmla="*/ 14287 w 1014412"/>
                  <a:gd name="connsiteY0" fmla="*/ 0 h 838200"/>
                  <a:gd name="connsiteX1" fmla="*/ 166687 w 1014412"/>
                  <a:gd name="connsiteY1" fmla="*/ 600075 h 838200"/>
                  <a:gd name="connsiteX2" fmla="*/ 1014412 w 1014412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4412" h="838200">
                    <a:moveTo>
                      <a:pt x="14287" y="0"/>
                    </a:moveTo>
                    <a:cubicBezTo>
                      <a:pt x="7143" y="230187"/>
                      <a:pt x="0" y="460375"/>
                      <a:pt x="166687" y="600075"/>
                    </a:cubicBezTo>
                    <a:cubicBezTo>
                      <a:pt x="333374" y="739775"/>
                      <a:pt x="1014412" y="838200"/>
                      <a:pt x="1014412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790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114800" y="9542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91" name="Group 170"/>
            <p:cNvGrpSpPr>
              <a:grpSpLocks/>
            </p:cNvGrpSpPr>
            <p:nvPr/>
          </p:nvGrpSpPr>
          <p:grpSpPr bwMode="auto">
            <a:xfrm>
              <a:off x="4651375" y="1858228"/>
              <a:ext cx="765175" cy="1400175"/>
              <a:chOff x="4956175" y="1571625"/>
              <a:chExt cx="765175" cy="1400175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4955378" y="1570031"/>
                <a:ext cx="616201" cy="1289206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5106220" y="1683272"/>
                <a:ext cx="616201" cy="1289206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5029195" y="1600518"/>
                <a:ext cx="616201" cy="1284852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2792" name="Group 174"/>
            <p:cNvGrpSpPr>
              <a:grpSpLocks/>
            </p:cNvGrpSpPr>
            <p:nvPr/>
          </p:nvGrpSpPr>
          <p:grpSpPr bwMode="auto">
            <a:xfrm>
              <a:off x="4657725" y="3172678"/>
              <a:ext cx="838200" cy="1371600"/>
              <a:chOff x="4962525" y="2886075"/>
              <a:chExt cx="838200" cy="1371600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5122266" y="2950697"/>
                <a:ext cx="67717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4961797" y="2885367"/>
                <a:ext cx="67717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5029195" y="2894078"/>
                <a:ext cx="67396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2793" name="Group 178"/>
            <p:cNvGrpSpPr>
              <a:grpSpLocks/>
            </p:cNvGrpSpPr>
            <p:nvPr/>
          </p:nvGrpSpPr>
          <p:grpSpPr bwMode="auto">
            <a:xfrm>
              <a:off x="4914900" y="4553803"/>
              <a:ext cx="600075" cy="1190625"/>
              <a:chOff x="5219700" y="4267200"/>
              <a:chExt cx="600075" cy="1190625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5398273" y="4283456"/>
                <a:ext cx="42043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5218548" y="4266034"/>
                <a:ext cx="42043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5295573" y="4266034"/>
                <a:ext cx="41722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54" name="Freeform 53"/>
            <p:cNvSpPr/>
            <p:nvPr/>
          </p:nvSpPr>
          <p:spPr>
            <a:xfrm>
              <a:off x="6640394" y="4953337"/>
              <a:ext cx="1485944" cy="762200"/>
            </a:xfrm>
            <a:custGeom>
              <a:avLst/>
              <a:gdLst>
                <a:gd name="connsiteX0" fmla="*/ 0 w 1485900"/>
                <a:gd name="connsiteY0" fmla="*/ 0 h 762000"/>
                <a:gd name="connsiteX1" fmla="*/ 771525 w 1485900"/>
                <a:gd name="connsiteY1" fmla="*/ 676275 h 762000"/>
                <a:gd name="connsiteX2" fmla="*/ 1485900 w 1485900"/>
                <a:gd name="connsiteY2" fmla="*/ 51435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5900" h="762000">
                  <a:moveTo>
                    <a:pt x="0" y="0"/>
                  </a:moveTo>
                  <a:cubicBezTo>
                    <a:pt x="261937" y="295275"/>
                    <a:pt x="523875" y="590550"/>
                    <a:pt x="771525" y="676275"/>
                  </a:cubicBezTo>
                  <a:cubicBezTo>
                    <a:pt x="1019175" y="762000"/>
                    <a:pt x="1365250" y="525462"/>
                    <a:pt x="1485900" y="5143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3838607" y="3402807"/>
              <a:ext cx="779878" cy="609759"/>
            </a:xfrm>
            <a:custGeom>
              <a:avLst/>
              <a:gdLst>
                <a:gd name="connsiteX0" fmla="*/ 781050 w 781050"/>
                <a:gd name="connsiteY0" fmla="*/ 0 h 609600"/>
                <a:gd name="connsiteX1" fmla="*/ 571500 w 781050"/>
                <a:gd name="connsiteY1" fmla="*/ 323850 h 609600"/>
                <a:gd name="connsiteX2" fmla="*/ 0 w 781050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609600">
                  <a:moveTo>
                    <a:pt x="781050" y="0"/>
                  </a:moveTo>
                  <a:cubicBezTo>
                    <a:pt x="741362" y="111125"/>
                    <a:pt x="701675" y="222250"/>
                    <a:pt x="571500" y="323850"/>
                  </a:cubicBezTo>
                  <a:cubicBezTo>
                    <a:pt x="441325" y="425450"/>
                    <a:pt x="95250" y="569913"/>
                    <a:pt x="0" y="6096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487670" y="2161514"/>
              <a:ext cx="943558" cy="657667"/>
            </a:xfrm>
            <a:custGeom>
              <a:avLst/>
              <a:gdLst>
                <a:gd name="connsiteX0" fmla="*/ 0 w 942975"/>
                <a:gd name="connsiteY0" fmla="*/ 0 h 657225"/>
                <a:gd name="connsiteX1" fmla="*/ 219075 w 942975"/>
                <a:gd name="connsiteY1" fmla="*/ 485775 h 657225"/>
                <a:gd name="connsiteX2" fmla="*/ 942975 w 942975"/>
                <a:gd name="connsiteY2" fmla="*/ 657225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75" h="657225">
                  <a:moveTo>
                    <a:pt x="0" y="0"/>
                  </a:moveTo>
                  <a:cubicBezTo>
                    <a:pt x="30956" y="188119"/>
                    <a:pt x="61913" y="376238"/>
                    <a:pt x="219075" y="485775"/>
                  </a:cubicBezTo>
                  <a:cubicBezTo>
                    <a:pt x="376237" y="595312"/>
                    <a:pt x="831850" y="614363"/>
                    <a:pt x="942975" y="6572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5440086" y="4095320"/>
              <a:ext cx="1027001" cy="553137"/>
            </a:xfrm>
            <a:custGeom>
              <a:avLst/>
              <a:gdLst>
                <a:gd name="connsiteX0" fmla="*/ 0 w 1028700"/>
                <a:gd name="connsiteY0" fmla="*/ 552450 h 552450"/>
                <a:gd name="connsiteX1" fmla="*/ 752475 w 1028700"/>
                <a:gd name="connsiteY1" fmla="*/ 295275 h 552450"/>
                <a:gd name="connsiteX2" fmla="*/ 1028700 w 1028700"/>
                <a:gd name="connsiteY2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8700" h="552450">
                  <a:moveTo>
                    <a:pt x="0" y="552450"/>
                  </a:moveTo>
                  <a:cubicBezTo>
                    <a:pt x="290512" y="469900"/>
                    <a:pt x="581025" y="387350"/>
                    <a:pt x="752475" y="295275"/>
                  </a:cubicBezTo>
                  <a:cubicBezTo>
                    <a:pt x="923925" y="203200"/>
                    <a:pt x="976312" y="101600"/>
                    <a:pt x="1028700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798" name="TextBox 57"/>
            <p:cNvSpPr txBox="1">
              <a:spLocks noChangeArrowheads="1"/>
            </p:cNvSpPr>
            <p:nvPr/>
          </p:nvSpPr>
          <p:spPr bwMode="auto">
            <a:xfrm>
              <a:off x="7976839" y="4538578"/>
              <a:ext cx="1353015" cy="59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b="1">
                  <a:solidFill>
                    <a:srgbClr val="00B0F0"/>
                  </a:solidFill>
                </a:rPr>
                <a:t>PHEV</a:t>
              </a:r>
            </a:p>
          </p:txBody>
        </p:sp>
        <p:sp>
          <p:nvSpPr>
            <p:cNvPr id="32799" name="TextBox 58"/>
            <p:cNvSpPr txBox="1">
              <a:spLocks noChangeArrowheads="1"/>
            </p:cNvSpPr>
            <p:nvPr/>
          </p:nvSpPr>
          <p:spPr bwMode="auto">
            <a:xfrm>
              <a:off x="7807713" y="2877402"/>
              <a:ext cx="1183889" cy="59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b="1">
                  <a:solidFill>
                    <a:srgbClr val="00B0F0"/>
                  </a:solidFill>
                </a:rPr>
                <a:t>PHEV</a:t>
              </a:r>
            </a:p>
          </p:txBody>
        </p:sp>
        <p:pic>
          <p:nvPicPr>
            <p:cNvPr id="32800" name="Picture 8" descr="C:\Users\halatrash\Desktop\2012_06_array.png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5" t="10667" r="11307" b="14667"/>
            <a:stretch>
              <a:fillRect/>
            </a:stretch>
          </p:blipFill>
          <p:spPr bwMode="auto">
            <a:xfrm>
              <a:off x="2057400" y="2133600"/>
              <a:ext cx="2540879" cy="106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801" name="Group 189"/>
            <p:cNvGrpSpPr>
              <a:grpSpLocks/>
            </p:cNvGrpSpPr>
            <p:nvPr/>
          </p:nvGrpSpPr>
          <p:grpSpPr bwMode="auto">
            <a:xfrm>
              <a:off x="3810000" y="1071740"/>
              <a:ext cx="600075" cy="1190625"/>
              <a:chOff x="5219700" y="4267200"/>
              <a:chExt cx="600075" cy="1190625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5399147" y="4285541"/>
                <a:ext cx="42043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5219421" y="4268119"/>
                <a:ext cx="42043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5296446" y="4268119"/>
                <a:ext cx="41722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2802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44958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3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32766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4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9906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5" name="Picture 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1752600"/>
              <a:ext cx="1447800" cy="1223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6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3200400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76200" y="4774168"/>
            <a:ext cx="298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Courtesy of Petra Systems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1023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428625"/>
            <a:ext cx="7886700" cy="993775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000" b="1" dirty="0" smtClean="0"/>
              <a:t>Grid Evolution</a:t>
            </a:r>
            <a:endParaRPr lang="en-US" sz="4000" b="1" dirty="0"/>
          </a:p>
        </p:txBody>
      </p:sp>
      <p:pic>
        <p:nvPicPr>
          <p:cNvPr id="33794" name="Content Placeholder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108075"/>
            <a:ext cx="499586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32088"/>
            <a:ext cx="5160963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6" name="Group 62"/>
          <p:cNvGrpSpPr>
            <a:grpSpLocks/>
          </p:cNvGrpSpPr>
          <p:nvPr/>
        </p:nvGrpSpPr>
        <p:grpSpPr bwMode="auto">
          <a:xfrm>
            <a:off x="5448300" y="206375"/>
            <a:ext cx="3513138" cy="2289175"/>
            <a:chOff x="533400" y="1295400"/>
            <a:chExt cx="5348224" cy="3962400"/>
          </a:xfrm>
        </p:grpSpPr>
        <p:pic>
          <p:nvPicPr>
            <p:cNvPr id="33858" name="Picture 2" descr="C:\Users\halatrash\Desktop\download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08" r="35408"/>
            <a:stretch>
              <a:fillRect/>
            </a:stretch>
          </p:blipFill>
          <p:spPr bwMode="auto">
            <a:xfrm>
              <a:off x="1828800" y="2725003"/>
              <a:ext cx="762000" cy="148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59" name="Picture 3" descr="C:\Users\halatrash\Desktop\Power-Transformer-Oil-Immersed-with-OLTC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895600" y="3182203"/>
              <a:ext cx="762000" cy="642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60" name="Group 38"/>
            <p:cNvGrpSpPr>
              <a:grpSpLocks/>
            </p:cNvGrpSpPr>
            <p:nvPr/>
          </p:nvGrpSpPr>
          <p:grpSpPr bwMode="auto">
            <a:xfrm>
              <a:off x="2438400" y="2496403"/>
              <a:ext cx="1447800" cy="838200"/>
              <a:chOff x="2438400" y="1066800"/>
              <a:chExt cx="1447800" cy="838200"/>
            </a:xfrm>
          </p:grpSpPr>
          <p:sp>
            <p:nvSpPr>
              <p:cNvPr id="31" name="Arc 30"/>
              <p:cNvSpPr/>
              <p:nvPr/>
            </p:nvSpPr>
            <p:spPr>
              <a:xfrm rot="10800000">
                <a:off x="2437783" y="1066608"/>
                <a:ext cx="1447622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2437783" y="1239721"/>
                <a:ext cx="1065779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2437783" y="1143548"/>
                <a:ext cx="1218032" cy="664979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667373" y="3963563"/>
              <a:ext cx="1319535" cy="3709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Substation</a:t>
              </a:r>
            </a:p>
          </p:txBody>
        </p:sp>
        <p:sp>
          <p:nvSpPr>
            <p:cNvPr id="33862" name="TextBox 9"/>
            <p:cNvSpPr txBox="1">
              <a:spLocks noChangeArrowheads="1"/>
            </p:cNvSpPr>
            <p:nvPr/>
          </p:nvSpPr>
          <p:spPr bwMode="auto">
            <a:xfrm>
              <a:off x="1536192" y="4329412"/>
              <a:ext cx="1559899" cy="37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en-US" sz="800" b="1">
                  <a:solidFill>
                    <a:srgbClr val="C00000"/>
                  </a:solidFill>
                </a:rPr>
                <a:t>Transmission</a:t>
              </a:r>
            </a:p>
          </p:txBody>
        </p:sp>
        <p:pic>
          <p:nvPicPr>
            <p:cNvPr id="33863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9575" y="4191000"/>
              <a:ext cx="14224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64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410200" y="3334603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65" name="Group 46"/>
            <p:cNvGrpSpPr>
              <a:grpSpLocks/>
            </p:cNvGrpSpPr>
            <p:nvPr/>
          </p:nvGrpSpPr>
          <p:grpSpPr bwMode="auto">
            <a:xfrm>
              <a:off x="4529138" y="2562225"/>
              <a:ext cx="1166812" cy="904875"/>
              <a:chOff x="4529138" y="733425"/>
              <a:chExt cx="1166812" cy="904875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743343" y="799308"/>
                <a:ext cx="952191" cy="838094"/>
              </a:xfrm>
              <a:custGeom>
                <a:avLst/>
                <a:gdLst>
                  <a:gd name="connsiteX0" fmla="*/ 0 w 952500"/>
                  <a:gd name="connsiteY0" fmla="*/ 0 h 838200"/>
                  <a:gd name="connsiteX1" fmla="*/ 190500 w 952500"/>
                  <a:gd name="connsiteY1" fmla="*/ 533400 h 838200"/>
                  <a:gd name="connsiteX2" fmla="*/ 952500 w 952500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0" h="838200">
                    <a:moveTo>
                      <a:pt x="0" y="0"/>
                    </a:moveTo>
                    <a:cubicBezTo>
                      <a:pt x="15875" y="196850"/>
                      <a:pt x="31750" y="393700"/>
                      <a:pt x="190500" y="533400"/>
                    </a:cubicBezTo>
                    <a:cubicBezTo>
                      <a:pt x="349250" y="673100"/>
                      <a:pt x="831850" y="792163"/>
                      <a:pt x="952500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646674" y="810299"/>
                <a:ext cx="964276" cy="799624"/>
              </a:xfrm>
              <a:custGeom>
                <a:avLst/>
                <a:gdLst>
                  <a:gd name="connsiteX0" fmla="*/ 0 w 962025"/>
                  <a:gd name="connsiteY0" fmla="*/ 0 h 800100"/>
                  <a:gd name="connsiteX1" fmla="*/ 190500 w 962025"/>
                  <a:gd name="connsiteY1" fmla="*/ 542925 h 800100"/>
                  <a:gd name="connsiteX2" fmla="*/ 962025 w 962025"/>
                  <a:gd name="connsiteY2" fmla="*/ 8001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800100">
                    <a:moveTo>
                      <a:pt x="0" y="0"/>
                    </a:moveTo>
                    <a:cubicBezTo>
                      <a:pt x="15081" y="204787"/>
                      <a:pt x="30162" y="409575"/>
                      <a:pt x="190500" y="542925"/>
                    </a:cubicBezTo>
                    <a:cubicBezTo>
                      <a:pt x="350838" y="676275"/>
                      <a:pt x="656431" y="738187"/>
                      <a:pt x="962025" y="8001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4528255" y="733359"/>
                <a:ext cx="1015026" cy="838094"/>
              </a:xfrm>
              <a:custGeom>
                <a:avLst/>
                <a:gdLst>
                  <a:gd name="connsiteX0" fmla="*/ 14287 w 1014412"/>
                  <a:gd name="connsiteY0" fmla="*/ 0 h 838200"/>
                  <a:gd name="connsiteX1" fmla="*/ 166687 w 1014412"/>
                  <a:gd name="connsiteY1" fmla="*/ 600075 h 838200"/>
                  <a:gd name="connsiteX2" fmla="*/ 1014412 w 1014412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4412" h="838200">
                    <a:moveTo>
                      <a:pt x="14287" y="0"/>
                    </a:moveTo>
                    <a:cubicBezTo>
                      <a:pt x="7143" y="230187"/>
                      <a:pt x="0" y="460375"/>
                      <a:pt x="166687" y="600075"/>
                    </a:cubicBezTo>
                    <a:cubicBezTo>
                      <a:pt x="333374" y="739775"/>
                      <a:pt x="1014412" y="838200"/>
                      <a:pt x="1014412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66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419600" y="2496403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67" name="Group 51"/>
            <p:cNvGrpSpPr>
              <a:grpSpLocks/>
            </p:cNvGrpSpPr>
            <p:nvPr/>
          </p:nvGrpSpPr>
          <p:grpSpPr bwMode="auto">
            <a:xfrm>
              <a:off x="3505200" y="2571750"/>
              <a:ext cx="1247775" cy="920750"/>
              <a:chOff x="3505200" y="742950"/>
              <a:chExt cx="1247775" cy="920750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3505978" y="741603"/>
                <a:ext cx="1036777" cy="686962"/>
              </a:xfrm>
              <a:custGeom>
                <a:avLst/>
                <a:gdLst>
                  <a:gd name="connsiteX0" fmla="*/ 1038225 w 1038225"/>
                  <a:gd name="connsiteY0" fmla="*/ 0 h 685800"/>
                  <a:gd name="connsiteX1" fmla="*/ 457200 w 1038225"/>
                  <a:gd name="connsiteY1" fmla="*/ 581025 h 685800"/>
                  <a:gd name="connsiteX2" fmla="*/ 0 w 1038225"/>
                  <a:gd name="connsiteY2" fmla="*/ 62865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8225" h="685800">
                    <a:moveTo>
                      <a:pt x="1038225" y="0"/>
                    </a:moveTo>
                    <a:cubicBezTo>
                      <a:pt x="834231" y="238125"/>
                      <a:pt x="630237" y="476250"/>
                      <a:pt x="457200" y="581025"/>
                    </a:cubicBezTo>
                    <a:cubicBezTo>
                      <a:pt x="284163" y="685800"/>
                      <a:pt x="69850" y="622300"/>
                      <a:pt x="0" y="6286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525312" y="780073"/>
                <a:ext cx="1123780" cy="769398"/>
              </a:xfrm>
              <a:custGeom>
                <a:avLst/>
                <a:gdLst>
                  <a:gd name="connsiteX0" fmla="*/ 1123950 w 1123950"/>
                  <a:gd name="connsiteY0" fmla="*/ 0 h 766762"/>
                  <a:gd name="connsiteX1" fmla="*/ 466725 w 1123950"/>
                  <a:gd name="connsiteY1" fmla="*/ 657225 h 766762"/>
                  <a:gd name="connsiteX2" fmla="*/ 0 w 1123950"/>
                  <a:gd name="connsiteY2" fmla="*/ 657225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3950" h="766762">
                    <a:moveTo>
                      <a:pt x="1123950" y="0"/>
                    </a:moveTo>
                    <a:cubicBezTo>
                      <a:pt x="889000" y="273844"/>
                      <a:pt x="654050" y="547688"/>
                      <a:pt x="466725" y="657225"/>
                    </a:cubicBezTo>
                    <a:cubicBezTo>
                      <a:pt x="279400" y="766762"/>
                      <a:pt x="139700" y="711993"/>
                      <a:pt x="0" y="65722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3525312" y="826788"/>
                <a:ext cx="1227698" cy="838093"/>
              </a:xfrm>
              <a:custGeom>
                <a:avLst/>
                <a:gdLst>
                  <a:gd name="connsiteX0" fmla="*/ 1228725 w 1228725"/>
                  <a:gd name="connsiteY0" fmla="*/ 0 h 835025"/>
                  <a:gd name="connsiteX1" fmla="*/ 466725 w 1228725"/>
                  <a:gd name="connsiteY1" fmla="*/ 723900 h 835025"/>
                  <a:gd name="connsiteX2" fmla="*/ 0 w 1228725"/>
                  <a:gd name="connsiteY2" fmla="*/ 666750 h 83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8725" h="835025">
                    <a:moveTo>
                      <a:pt x="1228725" y="0"/>
                    </a:moveTo>
                    <a:cubicBezTo>
                      <a:pt x="950119" y="306387"/>
                      <a:pt x="671513" y="612775"/>
                      <a:pt x="466725" y="723900"/>
                    </a:cubicBezTo>
                    <a:cubicBezTo>
                      <a:pt x="261938" y="835025"/>
                      <a:pt x="79375" y="669925"/>
                      <a:pt x="0" y="6667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5105853" y="3504672"/>
              <a:ext cx="551014" cy="915035"/>
            </a:xfrm>
            <a:custGeom>
              <a:avLst/>
              <a:gdLst>
                <a:gd name="connsiteX0" fmla="*/ 781050 w 781050"/>
                <a:gd name="connsiteY0" fmla="*/ 0 h 609600"/>
                <a:gd name="connsiteX1" fmla="*/ 571500 w 781050"/>
                <a:gd name="connsiteY1" fmla="*/ 323850 h 609600"/>
                <a:gd name="connsiteX2" fmla="*/ 0 w 781050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609600">
                  <a:moveTo>
                    <a:pt x="781050" y="0"/>
                  </a:moveTo>
                  <a:cubicBezTo>
                    <a:pt x="741362" y="111125"/>
                    <a:pt x="701675" y="222250"/>
                    <a:pt x="571500" y="323850"/>
                  </a:cubicBezTo>
                  <a:cubicBezTo>
                    <a:pt x="441325" y="425450"/>
                    <a:pt x="95250" y="569913"/>
                    <a:pt x="0" y="6096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33150" y="3125468"/>
              <a:ext cx="77335" cy="379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endParaRPr>
            </a:p>
          </p:txBody>
        </p:sp>
        <p:grpSp>
          <p:nvGrpSpPr>
            <p:cNvPr id="33870" name="Group 57"/>
            <p:cNvGrpSpPr>
              <a:grpSpLocks/>
            </p:cNvGrpSpPr>
            <p:nvPr/>
          </p:nvGrpSpPr>
          <p:grpSpPr bwMode="auto">
            <a:xfrm>
              <a:off x="1029366" y="1295400"/>
              <a:ext cx="1104234" cy="3117731"/>
              <a:chOff x="1331065" y="-34866"/>
              <a:chExt cx="1104234" cy="3117731"/>
            </a:xfrm>
          </p:grpSpPr>
          <p:sp>
            <p:nvSpPr>
              <p:cNvPr id="22" name="Arc 21"/>
              <p:cNvSpPr/>
              <p:nvPr/>
            </p:nvSpPr>
            <p:spPr>
              <a:xfrm rot="6065419">
                <a:off x="464909" y="850088"/>
                <a:ext cx="2855017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6065419">
                <a:off x="445577" y="962749"/>
                <a:ext cx="2855016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Arc 23"/>
              <p:cNvSpPr/>
              <p:nvPr/>
            </p:nvSpPr>
            <p:spPr>
              <a:xfrm rot="6065419">
                <a:off x="445576" y="1113881"/>
                <a:ext cx="2855017" cy="1085110"/>
              </a:xfrm>
              <a:prstGeom prst="arc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71" name="Picture 2" descr="http://www.clker.com/cliparts/W/6/E/o/M/s/power-plant-md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657600"/>
              <a:ext cx="838200" cy="858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33400" y="3029294"/>
              <a:ext cx="1002944" cy="6072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Power Plant</a:t>
              </a:r>
            </a:p>
          </p:txBody>
        </p:sp>
        <p:sp>
          <p:nvSpPr>
            <p:cNvPr id="33873" name="TextBox 20"/>
            <p:cNvSpPr txBox="1">
              <a:spLocks noChangeArrowheads="1"/>
            </p:cNvSpPr>
            <p:nvPr/>
          </p:nvSpPr>
          <p:spPr bwMode="auto">
            <a:xfrm>
              <a:off x="3987461" y="3586480"/>
              <a:ext cx="1448477" cy="37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en-US" sz="800" b="1">
                  <a:solidFill>
                    <a:srgbClr val="0070C0"/>
                  </a:solidFill>
                </a:rPr>
                <a:t>Distribution</a:t>
              </a:r>
            </a:p>
          </p:txBody>
        </p:sp>
      </p:grpSp>
      <p:grpSp>
        <p:nvGrpSpPr>
          <p:cNvPr id="33797" name="Group 198"/>
          <p:cNvGrpSpPr>
            <a:grpSpLocks/>
          </p:cNvGrpSpPr>
          <p:nvPr/>
        </p:nvGrpSpPr>
        <p:grpSpPr bwMode="auto">
          <a:xfrm>
            <a:off x="5448300" y="2597150"/>
            <a:ext cx="3597275" cy="2179638"/>
            <a:chOff x="2057400" y="667603"/>
            <a:chExt cx="7272454" cy="5979994"/>
          </a:xfrm>
        </p:grpSpPr>
        <p:sp>
          <p:nvSpPr>
            <p:cNvPr id="35" name="Freeform 34"/>
            <p:cNvSpPr/>
            <p:nvPr/>
          </p:nvSpPr>
          <p:spPr>
            <a:xfrm>
              <a:off x="6248850" y="1277362"/>
              <a:ext cx="513501" cy="561851"/>
            </a:xfrm>
            <a:custGeom>
              <a:avLst/>
              <a:gdLst>
                <a:gd name="connsiteX0" fmla="*/ 0 w 514350"/>
                <a:gd name="connsiteY0" fmla="*/ 561975 h 561975"/>
                <a:gd name="connsiteX1" fmla="*/ 409575 w 514350"/>
                <a:gd name="connsiteY1" fmla="*/ 371475 h 561975"/>
                <a:gd name="connsiteX2" fmla="*/ 514350 w 514350"/>
                <a:gd name="connsiteY2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4350" h="561975">
                  <a:moveTo>
                    <a:pt x="0" y="561975"/>
                  </a:moveTo>
                  <a:cubicBezTo>
                    <a:pt x="161925" y="513556"/>
                    <a:pt x="323850" y="465138"/>
                    <a:pt x="409575" y="371475"/>
                  </a:cubicBezTo>
                  <a:cubicBezTo>
                    <a:pt x="495300" y="277812"/>
                    <a:pt x="496888" y="58737"/>
                    <a:pt x="514350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33803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7239000" y="17924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4" name="Group 144"/>
            <p:cNvGrpSpPr>
              <a:grpSpLocks/>
            </p:cNvGrpSpPr>
            <p:nvPr/>
          </p:nvGrpSpPr>
          <p:grpSpPr bwMode="auto">
            <a:xfrm>
              <a:off x="6238875" y="1624866"/>
              <a:ext cx="1304925" cy="466724"/>
              <a:chOff x="6543675" y="1338263"/>
              <a:chExt cx="1304925" cy="466724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6544023" y="1339193"/>
                <a:ext cx="1132910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6640304" y="1395815"/>
                <a:ext cx="1129702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6714119" y="1448080"/>
                <a:ext cx="1132912" cy="357145"/>
              </a:xfrm>
              <a:custGeom>
                <a:avLst/>
                <a:gdLst>
                  <a:gd name="connsiteX0" fmla="*/ 0 w 1133475"/>
                  <a:gd name="connsiteY0" fmla="*/ 0 h 357187"/>
                  <a:gd name="connsiteX1" fmla="*/ 628650 w 1133475"/>
                  <a:gd name="connsiteY1" fmla="*/ 314325 h 357187"/>
                  <a:gd name="connsiteX2" fmla="*/ 1133475 w 1133475"/>
                  <a:gd name="connsiteY2" fmla="*/ 2571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33475" h="357187">
                    <a:moveTo>
                      <a:pt x="0" y="0"/>
                    </a:moveTo>
                    <a:cubicBezTo>
                      <a:pt x="219869" y="135731"/>
                      <a:pt x="439738" y="271463"/>
                      <a:pt x="628650" y="314325"/>
                    </a:cubicBezTo>
                    <a:cubicBezTo>
                      <a:pt x="817562" y="357187"/>
                      <a:pt x="1063625" y="273050"/>
                      <a:pt x="1133475" y="257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05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495800" y="3087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6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6400800" y="4611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7" name="Group 150"/>
            <p:cNvGrpSpPr>
              <a:grpSpLocks/>
            </p:cNvGrpSpPr>
            <p:nvPr/>
          </p:nvGrpSpPr>
          <p:grpSpPr bwMode="auto">
            <a:xfrm>
              <a:off x="5334000" y="4355365"/>
              <a:ext cx="1390650" cy="492126"/>
              <a:chOff x="5638800" y="4068762"/>
              <a:chExt cx="1390650" cy="492126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5809074" y="4135373"/>
                <a:ext cx="121956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5638978" y="4070043"/>
                <a:ext cx="121956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5716003" y="4117952"/>
                <a:ext cx="1216353" cy="426832"/>
              </a:xfrm>
              <a:custGeom>
                <a:avLst/>
                <a:gdLst>
                  <a:gd name="connsiteX0" fmla="*/ 0 w 1219200"/>
                  <a:gd name="connsiteY0" fmla="*/ 0 h 427038"/>
                  <a:gd name="connsiteX1" fmla="*/ 561975 w 1219200"/>
                  <a:gd name="connsiteY1" fmla="*/ 371475 h 427038"/>
                  <a:gd name="connsiteX2" fmla="*/ 1219200 w 1219200"/>
                  <a:gd name="connsiteY2" fmla="*/ 333375 h 42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427038">
                    <a:moveTo>
                      <a:pt x="0" y="0"/>
                    </a:moveTo>
                    <a:cubicBezTo>
                      <a:pt x="179387" y="157956"/>
                      <a:pt x="358775" y="315913"/>
                      <a:pt x="561975" y="371475"/>
                    </a:cubicBezTo>
                    <a:cubicBezTo>
                      <a:pt x="765175" y="427038"/>
                      <a:pt x="992187" y="380206"/>
                      <a:pt x="1219200" y="3333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08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181600" y="43070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9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6096000" y="15638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0" name="Picture 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4419600"/>
              <a:ext cx="1447800" cy="1223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1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667603"/>
              <a:ext cx="1219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2" name="Picture 8" descr="C:\Users\halatrash\Desktop\2012_06_array.png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5" t="10667" r="11307" b="14667"/>
            <a:stretch>
              <a:fillRect/>
            </a:stretch>
          </p:blipFill>
          <p:spPr bwMode="auto">
            <a:xfrm>
              <a:off x="3352800" y="5638800"/>
              <a:ext cx="2413907" cy="100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3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505200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4" name="Group 160"/>
            <p:cNvGrpSpPr>
              <a:grpSpLocks/>
            </p:cNvGrpSpPr>
            <p:nvPr/>
          </p:nvGrpSpPr>
          <p:grpSpPr bwMode="auto">
            <a:xfrm>
              <a:off x="5267325" y="1626453"/>
              <a:ext cx="1104900" cy="412750"/>
              <a:chOff x="5572125" y="1339850"/>
              <a:chExt cx="1104900" cy="412750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5571579" y="1339192"/>
                <a:ext cx="962814" cy="326657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5638977" y="1369681"/>
                <a:ext cx="959604" cy="326654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5712792" y="1426300"/>
                <a:ext cx="962814" cy="326657"/>
              </a:xfrm>
              <a:custGeom>
                <a:avLst/>
                <a:gdLst>
                  <a:gd name="connsiteX0" fmla="*/ 0 w 962025"/>
                  <a:gd name="connsiteY0" fmla="*/ 212725 h 323850"/>
                  <a:gd name="connsiteX1" fmla="*/ 571500 w 962025"/>
                  <a:gd name="connsiteY1" fmla="*/ 288925 h 323850"/>
                  <a:gd name="connsiteX2" fmla="*/ 962025 w 962025"/>
                  <a:gd name="connsiteY2" fmla="*/ 3175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323850">
                    <a:moveTo>
                      <a:pt x="0" y="212725"/>
                    </a:moveTo>
                    <a:cubicBezTo>
                      <a:pt x="205581" y="268287"/>
                      <a:pt x="411163" y="323850"/>
                      <a:pt x="571500" y="288925"/>
                    </a:cubicBezTo>
                    <a:cubicBezTo>
                      <a:pt x="731837" y="254000"/>
                      <a:pt x="903288" y="0"/>
                      <a:pt x="962025" y="31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15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5105400" y="17924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6" name="Group 165"/>
            <p:cNvGrpSpPr>
              <a:grpSpLocks/>
            </p:cNvGrpSpPr>
            <p:nvPr/>
          </p:nvGrpSpPr>
          <p:grpSpPr bwMode="auto">
            <a:xfrm>
              <a:off x="4224338" y="1020028"/>
              <a:ext cx="1166812" cy="904875"/>
              <a:chOff x="4529138" y="733425"/>
              <a:chExt cx="1166812" cy="90487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4743559" y="799120"/>
                <a:ext cx="953187" cy="840599"/>
              </a:xfrm>
              <a:custGeom>
                <a:avLst/>
                <a:gdLst>
                  <a:gd name="connsiteX0" fmla="*/ 0 w 952500"/>
                  <a:gd name="connsiteY0" fmla="*/ 0 h 838200"/>
                  <a:gd name="connsiteX1" fmla="*/ 190500 w 952500"/>
                  <a:gd name="connsiteY1" fmla="*/ 533400 h 838200"/>
                  <a:gd name="connsiteX2" fmla="*/ 952500 w 952500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0" h="838200">
                    <a:moveTo>
                      <a:pt x="0" y="0"/>
                    </a:moveTo>
                    <a:cubicBezTo>
                      <a:pt x="15875" y="196850"/>
                      <a:pt x="31750" y="393700"/>
                      <a:pt x="190500" y="533400"/>
                    </a:cubicBezTo>
                    <a:cubicBezTo>
                      <a:pt x="349250" y="673100"/>
                      <a:pt x="831850" y="792163"/>
                      <a:pt x="952500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4647278" y="812188"/>
                <a:ext cx="962815" cy="797042"/>
              </a:xfrm>
              <a:custGeom>
                <a:avLst/>
                <a:gdLst>
                  <a:gd name="connsiteX0" fmla="*/ 0 w 962025"/>
                  <a:gd name="connsiteY0" fmla="*/ 0 h 800100"/>
                  <a:gd name="connsiteX1" fmla="*/ 190500 w 962025"/>
                  <a:gd name="connsiteY1" fmla="*/ 542925 h 800100"/>
                  <a:gd name="connsiteX2" fmla="*/ 962025 w 962025"/>
                  <a:gd name="connsiteY2" fmla="*/ 8001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2025" h="800100">
                    <a:moveTo>
                      <a:pt x="0" y="0"/>
                    </a:moveTo>
                    <a:cubicBezTo>
                      <a:pt x="15081" y="204787"/>
                      <a:pt x="30162" y="409575"/>
                      <a:pt x="190500" y="542925"/>
                    </a:cubicBezTo>
                    <a:cubicBezTo>
                      <a:pt x="350838" y="676275"/>
                      <a:pt x="656431" y="738187"/>
                      <a:pt x="962025" y="8001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4528532" y="733790"/>
                <a:ext cx="1014165" cy="840596"/>
              </a:xfrm>
              <a:custGeom>
                <a:avLst/>
                <a:gdLst>
                  <a:gd name="connsiteX0" fmla="*/ 14287 w 1014412"/>
                  <a:gd name="connsiteY0" fmla="*/ 0 h 838200"/>
                  <a:gd name="connsiteX1" fmla="*/ 166687 w 1014412"/>
                  <a:gd name="connsiteY1" fmla="*/ 600075 h 838200"/>
                  <a:gd name="connsiteX2" fmla="*/ 1014412 w 1014412"/>
                  <a:gd name="connsiteY2" fmla="*/ 83820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4412" h="838200">
                    <a:moveTo>
                      <a:pt x="14287" y="0"/>
                    </a:moveTo>
                    <a:cubicBezTo>
                      <a:pt x="7143" y="230187"/>
                      <a:pt x="0" y="460375"/>
                      <a:pt x="166687" y="600075"/>
                    </a:cubicBezTo>
                    <a:cubicBezTo>
                      <a:pt x="333374" y="739775"/>
                      <a:pt x="1014412" y="838200"/>
                      <a:pt x="1014412" y="83820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17" name="Picture 4" descr="C:\Users\halatrash\Desktop\www.brickshelf.com_gallery_legotrains_Buildings_Utility-Pole_pole15.jpg_SPLASH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00" r="34000"/>
            <a:stretch>
              <a:fillRect/>
            </a:stretch>
          </p:blipFill>
          <p:spPr bwMode="auto">
            <a:xfrm>
              <a:off x="4114800" y="954206"/>
              <a:ext cx="471424" cy="110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8" name="Group 170"/>
            <p:cNvGrpSpPr>
              <a:grpSpLocks/>
            </p:cNvGrpSpPr>
            <p:nvPr/>
          </p:nvGrpSpPr>
          <p:grpSpPr bwMode="auto">
            <a:xfrm>
              <a:off x="4651375" y="1858228"/>
              <a:ext cx="765175" cy="1400175"/>
              <a:chOff x="4956175" y="1571625"/>
              <a:chExt cx="765175" cy="1400175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4955378" y="1570031"/>
                <a:ext cx="616201" cy="1289206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5106220" y="1683272"/>
                <a:ext cx="616201" cy="1289206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5029195" y="1600518"/>
                <a:ext cx="616201" cy="1284852"/>
              </a:xfrm>
              <a:custGeom>
                <a:avLst/>
                <a:gdLst>
                  <a:gd name="connsiteX0" fmla="*/ 615950 w 615950"/>
                  <a:gd name="connsiteY0" fmla="*/ 0 h 1285875"/>
                  <a:gd name="connsiteX1" fmla="*/ 406400 w 615950"/>
                  <a:gd name="connsiteY1" fmla="*/ 971550 h 1285875"/>
                  <a:gd name="connsiteX2" fmla="*/ 6350 w 615950"/>
                  <a:gd name="connsiteY2" fmla="*/ 1285875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5950" h="1285875">
                    <a:moveTo>
                      <a:pt x="615950" y="0"/>
                    </a:moveTo>
                    <a:cubicBezTo>
                      <a:pt x="561975" y="378619"/>
                      <a:pt x="508000" y="757238"/>
                      <a:pt x="406400" y="971550"/>
                    </a:cubicBezTo>
                    <a:cubicBezTo>
                      <a:pt x="304800" y="1185862"/>
                      <a:pt x="0" y="1257300"/>
                      <a:pt x="6350" y="12858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3819" name="Group 174"/>
            <p:cNvGrpSpPr>
              <a:grpSpLocks/>
            </p:cNvGrpSpPr>
            <p:nvPr/>
          </p:nvGrpSpPr>
          <p:grpSpPr bwMode="auto">
            <a:xfrm>
              <a:off x="4657725" y="3172678"/>
              <a:ext cx="838200" cy="1371600"/>
              <a:chOff x="4962525" y="2886075"/>
              <a:chExt cx="838200" cy="1371600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5122266" y="2950697"/>
                <a:ext cx="67717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4961797" y="2885367"/>
                <a:ext cx="67717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5029195" y="2894078"/>
                <a:ext cx="673969" cy="1306627"/>
              </a:xfrm>
              <a:custGeom>
                <a:avLst/>
                <a:gdLst>
                  <a:gd name="connsiteX0" fmla="*/ 0 w 676275"/>
                  <a:gd name="connsiteY0" fmla="*/ 0 h 1304925"/>
                  <a:gd name="connsiteX1" fmla="*/ 228600 w 676275"/>
                  <a:gd name="connsiteY1" fmla="*/ 1104900 h 1304925"/>
                  <a:gd name="connsiteX2" fmla="*/ 676275 w 676275"/>
                  <a:gd name="connsiteY2" fmla="*/ 12001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6275" h="1304925">
                    <a:moveTo>
                      <a:pt x="0" y="0"/>
                    </a:moveTo>
                    <a:cubicBezTo>
                      <a:pt x="57943" y="452437"/>
                      <a:pt x="115887" y="904875"/>
                      <a:pt x="228600" y="1104900"/>
                    </a:cubicBezTo>
                    <a:cubicBezTo>
                      <a:pt x="341313" y="1304925"/>
                      <a:pt x="592138" y="1174750"/>
                      <a:pt x="676275" y="1200150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3820" name="Group 178"/>
            <p:cNvGrpSpPr>
              <a:grpSpLocks/>
            </p:cNvGrpSpPr>
            <p:nvPr/>
          </p:nvGrpSpPr>
          <p:grpSpPr bwMode="auto">
            <a:xfrm>
              <a:off x="4914900" y="4553803"/>
              <a:ext cx="600075" cy="1190625"/>
              <a:chOff x="5219700" y="4267200"/>
              <a:chExt cx="600075" cy="1190625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5398273" y="4283456"/>
                <a:ext cx="42043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5218548" y="4266034"/>
                <a:ext cx="42043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5295573" y="4266034"/>
                <a:ext cx="417220" cy="1175963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54" name="Freeform 53"/>
            <p:cNvSpPr/>
            <p:nvPr/>
          </p:nvSpPr>
          <p:spPr>
            <a:xfrm>
              <a:off x="6640394" y="4953337"/>
              <a:ext cx="1485944" cy="762200"/>
            </a:xfrm>
            <a:custGeom>
              <a:avLst/>
              <a:gdLst>
                <a:gd name="connsiteX0" fmla="*/ 0 w 1485900"/>
                <a:gd name="connsiteY0" fmla="*/ 0 h 762000"/>
                <a:gd name="connsiteX1" fmla="*/ 771525 w 1485900"/>
                <a:gd name="connsiteY1" fmla="*/ 676275 h 762000"/>
                <a:gd name="connsiteX2" fmla="*/ 1485900 w 1485900"/>
                <a:gd name="connsiteY2" fmla="*/ 51435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5900" h="762000">
                  <a:moveTo>
                    <a:pt x="0" y="0"/>
                  </a:moveTo>
                  <a:cubicBezTo>
                    <a:pt x="261937" y="295275"/>
                    <a:pt x="523875" y="590550"/>
                    <a:pt x="771525" y="676275"/>
                  </a:cubicBezTo>
                  <a:cubicBezTo>
                    <a:pt x="1019175" y="762000"/>
                    <a:pt x="1365250" y="525462"/>
                    <a:pt x="1485900" y="5143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3838607" y="3402807"/>
              <a:ext cx="779878" cy="609759"/>
            </a:xfrm>
            <a:custGeom>
              <a:avLst/>
              <a:gdLst>
                <a:gd name="connsiteX0" fmla="*/ 781050 w 781050"/>
                <a:gd name="connsiteY0" fmla="*/ 0 h 609600"/>
                <a:gd name="connsiteX1" fmla="*/ 571500 w 781050"/>
                <a:gd name="connsiteY1" fmla="*/ 323850 h 609600"/>
                <a:gd name="connsiteX2" fmla="*/ 0 w 781050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609600">
                  <a:moveTo>
                    <a:pt x="781050" y="0"/>
                  </a:moveTo>
                  <a:cubicBezTo>
                    <a:pt x="741362" y="111125"/>
                    <a:pt x="701675" y="222250"/>
                    <a:pt x="571500" y="323850"/>
                  </a:cubicBezTo>
                  <a:cubicBezTo>
                    <a:pt x="441325" y="425450"/>
                    <a:pt x="95250" y="569913"/>
                    <a:pt x="0" y="6096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487670" y="2161514"/>
              <a:ext cx="943558" cy="657667"/>
            </a:xfrm>
            <a:custGeom>
              <a:avLst/>
              <a:gdLst>
                <a:gd name="connsiteX0" fmla="*/ 0 w 942975"/>
                <a:gd name="connsiteY0" fmla="*/ 0 h 657225"/>
                <a:gd name="connsiteX1" fmla="*/ 219075 w 942975"/>
                <a:gd name="connsiteY1" fmla="*/ 485775 h 657225"/>
                <a:gd name="connsiteX2" fmla="*/ 942975 w 942975"/>
                <a:gd name="connsiteY2" fmla="*/ 657225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75" h="657225">
                  <a:moveTo>
                    <a:pt x="0" y="0"/>
                  </a:moveTo>
                  <a:cubicBezTo>
                    <a:pt x="30956" y="188119"/>
                    <a:pt x="61913" y="376238"/>
                    <a:pt x="219075" y="485775"/>
                  </a:cubicBezTo>
                  <a:cubicBezTo>
                    <a:pt x="376237" y="595312"/>
                    <a:pt x="831850" y="614363"/>
                    <a:pt x="942975" y="6572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5440086" y="4095320"/>
              <a:ext cx="1027001" cy="553137"/>
            </a:xfrm>
            <a:custGeom>
              <a:avLst/>
              <a:gdLst>
                <a:gd name="connsiteX0" fmla="*/ 0 w 1028700"/>
                <a:gd name="connsiteY0" fmla="*/ 552450 h 552450"/>
                <a:gd name="connsiteX1" fmla="*/ 752475 w 1028700"/>
                <a:gd name="connsiteY1" fmla="*/ 295275 h 552450"/>
                <a:gd name="connsiteX2" fmla="*/ 1028700 w 1028700"/>
                <a:gd name="connsiteY2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8700" h="552450">
                  <a:moveTo>
                    <a:pt x="0" y="552450"/>
                  </a:moveTo>
                  <a:cubicBezTo>
                    <a:pt x="290512" y="469900"/>
                    <a:pt x="581025" y="387350"/>
                    <a:pt x="752475" y="295275"/>
                  </a:cubicBezTo>
                  <a:cubicBezTo>
                    <a:pt x="923925" y="203200"/>
                    <a:pt x="976312" y="101600"/>
                    <a:pt x="1028700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825" name="TextBox 57"/>
            <p:cNvSpPr txBox="1">
              <a:spLocks noChangeArrowheads="1"/>
            </p:cNvSpPr>
            <p:nvPr/>
          </p:nvSpPr>
          <p:spPr bwMode="auto">
            <a:xfrm>
              <a:off x="7976839" y="4538578"/>
              <a:ext cx="1353015" cy="59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b="1">
                  <a:solidFill>
                    <a:srgbClr val="00B0F0"/>
                  </a:solidFill>
                </a:rPr>
                <a:t>PHEV</a:t>
              </a:r>
            </a:p>
          </p:txBody>
        </p:sp>
        <p:sp>
          <p:nvSpPr>
            <p:cNvPr id="33826" name="TextBox 58"/>
            <p:cNvSpPr txBox="1">
              <a:spLocks noChangeArrowheads="1"/>
            </p:cNvSpPr>
            <p:nvPr/>
          </p:nvSpPr>
          <p:spPr bwMode="auto">
            <a:xfrm>
              <a:off x="7807713" y="2877402"/>
              <a:ext cx="1183889" cy="59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en-US" sz="800" b="1">
                  <a:solidFill>
                    <a:srgbClr val="00B0F0"/>
                  </a:solidFill>
                </a:rPr>
                <a:t>PHEV</a:t>
              </a:r>
            </a:p>
          </p:txBody>
        </p:sp>
        <p:pic>
          <p:nvPicPr>
            <p:cNvPr id="33827" name="Picture 8" descr="C:\Users\halatrash\Desktop\2012_06_array.png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5" t="10667" r="11307" b="14667"/>
            <a:stretch>
              <a:fillRect/>
            </a:stretch>
          </p:blipFill>
          <p:spPr bwMode="auto">
            <a:xfrm>
              <a:off x="2057400" y="2133600"/>
              <a:ext cx="2540879" cy="106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28" name="Group 189"/>
            <p:cNvGrpSpPr>
              <a:grpSpLocks/>
            </p:cNvGrpSpPr>
            <p:nvPr/>
          </p:nvGrpSpPr>
          <p:grpSpPr bwMode="auto">
            <a:xfrm>
              <a:off x="3810000" y="1071740"/>
              <a:ext cx="600075" cy="1190625"/>
              <a:chOff x="5219700" y="4267200"/>
              <a:chExt cx="600075" cy="1190625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5399147" y="4285541"/>
                <a:ext cx="42043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5219421" y="4268119"/>
                <a:ext cx="42043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5296446" y="4268119"/>
                <a:ext cx="417220" cy="1171607"/>
              </a:xfrm>
              <a:custGeom>
                <a:avLst/>
                <a:gdLst>
                  <a:gd name="connsiteX0" fmla="*/ 419100 w 419100"/>
                  <a:gd name="connsiteY0" fmla="*/ 0 h 1171575"/>
                  <a:gd name="connsiteX1" fmla="*/ 285750 w 419100"/>
                  <a:gd name="connsiteY1" fmla="*/ 933450 h 1171575"/>
                  <a:gd name="connsiteX2" fmla="*/ 0 w 419100"/>
                  <a:gd name="connsiteY2" fmla="*/ 1171575 h 117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1171575">
                    <a:moveTo>
                      <a:pt x="419100" y="0"/>
                    </a:moveTo>
                    <a:cubicBezTo>
                      <a:pt x="387350" y="369094"/>
                      <a:pt x="355600" y="738188"/>
                      <a:pt x="285750" y="933450"/>
                    </a:cubicBezTo>
                    <a:cubicBezTo>
                      <a:pt x="215900" y="1128712"/>
                      <a:pt x="107950" y="1150143"/>
                      <a:pt x="0" y="1171575"/>
                    </a:cubicBezTo>
                  </a:path>
                </a:pathLst>
              </a:cu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33829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44958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30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32766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31" name="Picture 4" descr="http://theenergycollective.com/sites/theenergycollective.com/files/imagepicker/488516/thermostats.jpg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9906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32" name="Picture 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1752600"/>
              <a:ext cx="1447800" cy="1223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33" name="Picture 7" descr="http://www.solarsolutionssa.co.za/files/model-houses-pv-panel.jpg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3200400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2057400" y="3508375"/>
            <a:ext cx="2133600" cy="500063"/>
          </a:xfrm>
          <a:prstGeom prst="ellipse">
            <a:avLst/>
          </a:prstGeom>
          <a:solidFill>
            <a:srgbClr val="953735">
              <a:alpha val="36862"/>
            </a:srgbClr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H="1" flipV="1">
            <a:off x="3581400" y="4010025"/>
            <a:ext cx="533400" cy="6318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1" name="TextBox 7"/>
          <p:cNvSpPr txBox="1">
            <a:spLocks noChangeArrowheads="1"/>
          </p:cNvSpPr>
          <p:nvPr/>
        </p:nvSpPr>
        <p:spPr bwMode="auto">
          <a:xfrm>
            <a:off x="3962400" y="4776788"/>
            <a:ext cx="282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/>
              <a:t>Opportunity for innovation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6200" y="4774168"/>
            <a:ext cx="298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Courtesy of Petra Systems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9410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67B9DEB6-BF9C-EC47-8FCA-0DCDA004468B}" type="slidenum">
              <a:rPr lang="en-US" sz="1200">
                <a:latin typeface="Calibri" charset="0"/>
              </a:rPr>
              <a:pPr/>
              <a:t>53</a:t>
            </a:fld>
            <a:endParaRPr lang="en-US" sz="1200">
              <a:latin typeface="Calibri" charset="0"/>
            </a:endParaRPr>
          </a:p>
        </p:txBody>
      </p:sp>
      <p:sp>
        <p:nvSpPr>
          <p:cNvPr id="70658" name="Content Placeholder 2"/>
          <p:cNvSpPr>
            <a:spLocks noGrp="1"/>
          </p:cNvSpPr>
          <p:nvPr/>
        </p:nvSpPr>
        <p:spPr bwMode="auto">
          <a:xfrm>
            <a:off x="152400" y="944563"/>
            <a:ext cx="4953000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Green was the megatrend of the last 10 years</a:t>
            </a: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endParaRPr lang="en-US" sz="300">
              <a:solidFill>
                <a:srgbClr val="000000"/>
              </a:solidFill>
              <a:cs typeface="Arial" charset="0"/>
            </a:endParaRP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r>
              <a:rPr lang="en-US" sz="1900">
                <a:solidFill>
                  <a:srgbClr val="000000"/>
                </a:solidFill>
                <a:cs typeface="Arial" charset="0"/>
              </a:rPr>
              <a:t>Smart</a:t>
            </a:r>
            <a:r>
              <a:rPr lang="en-US">
                <a:solidFill>
                  <a:srgbClr val="000000"/>
                </a:solidFill>
                <a:cs typeface="Arial" charset="0"/>
              </a:rPr>
              <a:t> is the emerging leading trend for the next 10 years</a:t>
            </a: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endParaRPr lang="en-US" sz="600">
              <a:solidFill>
                <a:srgbClr val="000000"/>
              </a:solidFill>
              <a:cs typeface="Arial" charset="0"/>
            </a:endParaRP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A $72 billion LED Retrofit + Pole Mounted Solar market in the US</a:t>
            </a: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endParaRPr lang="en-US" sz="900">
              <a:solidFill>
                <a:srgbClr val="000000"/>
              </a:solidFill>
              <a:cs typeface="Arial" charset="0"/>
            </a:endParaRP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Wingdings" charset="0"/>
              <a:buChar char="u"/>
              <a:tabLst>
                <a:tab pos="169863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The global smart city technology revenue (hardware, software, and services) will grow from $8.8 billion annually in 2014 to $27.5 billion in 2023 </a:t>
            </a:r>
          </a:p>
          <a:p>
            <a:pPr marL="288925" lvl="1" indent="-119063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169863" algn="l"/>
              </a:tabLst>
            </a:pPr>
            <a:r>
              <a:rPr lang="en-US" sz="1500">
                <a:solidFill>
                  <a:srgbClr val="000000"/>
                </a:solidFill>
                <a:ea typeface="ＭＳ Ｐゴシック" charset="0"/>
              </a:rPr>
              <a:t>  26 global smart cities by 2025</a:t>
            </a:r>
          </a:p>
          <a:p>
            <a:pPr marL="288925" lvl="1" indent="-119063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169863" algn="l"/>
              </a:tabLst>
            </a:pPr>
            <a:r>
              <a:rPr lang="en-US" sz="1500">
                <a:solidFill>
                  <a:srgbClr val="000000"/>
                </a:solidFill>
                <a:ea typeface="ＭＳ Ｐゴシック" charset="0"/>
              </a:rPr>
              <a:t>  90 global sustainable cities by 2025</a:t>
            </a:r>
          </a:p>
          <a:p>
            <a:pPr marL="288925" lvl="1" indent="-119063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169863" algn="l"/>
              </a:tabLst>
            </a:pPr>
            <a:r>
              <a:rPr lang="en-US" sz="1500">
                <a:solidFill>
                  <a:srgbClr val="000000"/>
                </a:solidFill>
                <a:ea typeface="ＭＳ Ｐゴシック" charset="0"/>
              </a:rPr>
              <a:t>  20% growth in smart energy sector by   2020</a:t>
            </a:r>
          </a:p>
          <a:p>
            <a:pPr marL="344488" indent="-34290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169863" algn="l"/>
              </a:tabLst>
            </a:pPr>
            <a:endParaRPr lang="en-US" sz="1700">
              <a:solidFill>
                <a:srgbClr val="000000"/>
              </a:solidFill>
              <a:cs typeface="Arial" charset="0"/>
            </a:endParaRPr>
          </a:p>
          <a:p>
            <a:pPr marL="288925" lvl="1" indent="-119063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169863" algn="l"/>
              </a:tabLst>
            </a:pPr>
            <a:endParaRPr lang="en-US" sz="13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288925" lvl="1" indent="-119063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169863" algn="l"/>
              </a:tabLst>
            </a:pPr>
            <a:endParaRPr lang="en-US" sz="15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0659" name="Title 1"/>
          <p:cNvSpPr>
            <a:spLocks noGrp="1"/>
          </p:cNvSpPr>
          <p:nvPr/>
        </p:nvSpPr>
        <p:spPr bwMode="auto">
          <a:xfrm>
            <a:off x="152400" y="279400"/>
            <a:ext cx="76104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sz="2400">
                <a:solidFill>
                  <a:srgbClr val="003F89"/>
                </a:solidFill>
              </a:rPr>
              <a:t>Smart and Sustainable</a:t>
            </a:r>
            <a:r>
              <a:rPr lang="mr-IN" sz="2400">
                <a:solidFill>
                  <a:srgbClr val="003F89"/>
                </a:solidFill>
              </a:rPr>
              <a:t>…</a:t>
            </a:r>
            <a:r>
              <a:rPr lang="en-US" sz="2400">
                <a:solidFill>
                  <a:srgbClr val="003F89"/>
                </a:solidFill>
              </a:rPr>
              <a:t>..</a:t>
            </a:r>
          </a:p>
        </p:txBody>
      </p:sp>
      <p:sp>
        <p:nvSpPr>
          <p:cNvPr id="70660" name="Rectangle 1"/>
          <p:cNvSpPr>
            <a:spLocks noChangeArrowheads="1"/>
          </p:cNvSpPr>
          <p:nvPr/>
        </p:nvSpPr>
        <p:spPr bwMode="auto">
          <a:xfrm>
            <a:off x="35560" y="4867275"/>
            <a:ext cx="22240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i="1" dirty="0"/>
              <a:t>Source: Navigant Research </a:t>
            </a:r>
          </a:p>
        </p:txBody>
      </p:sp>
      <p:pic>
        <p:nvPicPr>
          <p:cNvPr id="9" name="Picture 8" descr="IMG_225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14350"/>
            <a:ext cx="1593850" cy="4527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01600" dist="508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662" name="Group 4"/>
          <p:cNvGrpSpPr>
            <a:grpSpLocks/>
          </p:cNvGrpSpPr>
          <p:nvPr/>
        </p:nvGrpSpPr>
        <p:grpSpPr bwMode="auto">
          <a:xfrm>
            <a:off x="5486400" y="514350"/>
            <a:ext cx="1828800" cy="4527550"/>
            <a:chOff x="6575425" y="433388"/>
            <a:chExt cx="1673225" cy="4608512"/>
          </a:xfrm>
        </p:grpSpPr>
        <p:pic>
          <p:nvPicPr>
            <p:cNvPr id="11" name="Picture 10" descr="Charge Stuff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498" y="1504722"/>
              <a:ext cx="1654343" cy="1045479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Solar Billboard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5425" y="3965719"/>
              <a:ext cx="1673225" cy="1076181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Wireless Streetlamp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5425" y="433388"/>
              <a:ext cx="1667415" cy="921056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Cam2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498" y="2737644"/>
              <a:ext cx="1631103" cy="990540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35839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5978"/>
            <a:ext cx="8229600" cy="628650"/>
          </a:xfrm>
        </p:spPr>
        <p:txBody>
          <a:bodyPr/>
          <a:lstStyle/>
          <a:p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Summary</a:t>
            </a:r>
            <a:endParaRPr lang="en-US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1550"/>
            <a:ext cx="9144000" cy="3486150"/>
          </a:xfrm>
        </p:spPr>
        <p:txBody>
          <a:bodyPr/>
          <a:lstStyle/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Photovoltaic (PV) market is one of the fastest growing sub-segments of the semiconductor industry.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The increase in number of the large PV manufacturers pushed PV module price to less than $</a:t>
            </a: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0.34/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W.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Installed PV systems reached grid parity in many parts of the world.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Technology continues to improve in cost, performance and </a:t>
            </a: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reliability.</a:t>
            </a:r>
            <a:endParaRPr lang="en-US" sz="1600" b="1" dirty="0">
              <a:solidFill>
                <a:srgbClr val="002060"/>
              </a:solidFill>
              <a:latin typeface="Calibri" charset="0"/>
              <a:ea typeface="MS PGothic" charset="0"/>
            </a:endParaRP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Smart solar energy conversion and battery integration technologies have progressed </a:t>
            </a: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tremendously </a:t>
            </a:r>
            <a:endParaRPr lang="en-US" sz="1600" b="1" dirty="0">
              <a:solidFill>
                <a:srgbClr val="002060"/>
              </a:solidFill>
              <a:latin typeface="Calibri" charset="0"/>
              <a:ea typeface="MS PGothic" charset="0"/>
            </a:endParaRP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The integration of solar and ICT (smart-solar) to drive the future of smart grid is of utmost importance.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Battery cost is following the same price reduction of PV.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A 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paradigm change in the PV penetration will be fully enabled by integrating a battery to the PV system.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Adding 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Storage is the new mandated trend for many states and industries</a:t>
            </a:r>
            <a:r>
              <a:rPr lang="en-US" sz="1600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PV modules continue their sharp decline in price from the second half of 2016 with many analysts estimating module ASP to be around $0.35/W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.</a:t>
            </a:r>
          </a:p>
          <a:p>
            <a:pPr>
              <a:spcBef>
                <a:spcPts val="0"/>
              </a:spcBef>
              <a:buFont typeface="Wingdings" charset="2"/>
              <a:buChar char="Ø"/>
            </a:pP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LED 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retrofits when combined with smart solar make economic sense</a:t>
            </a:r>
            <a:r>
              <a:rPr lang="en-US" sz="1600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.</a:t>
            </a:r>
            <a:endParaRPr lang="en-US" sz="1600" b="1" dirty="0">
              <a:solidFill>
                <a:srgbClr val="002060"/>
              </a:solidFill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450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965325" y="1657350"/>
            <a:ext cx="5143500" cy="584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dirty="0">
                <a:latin typeface="+mj-lt"/>
              </a:rPr>
              <a:t>Thank you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55041" y="3371850"/>
            <a:ext cx="7696199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80" tIns="34290" rIns="68580" bIns="34290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n-US" sz="1800" b="1" dirty="0"/>
              <a:t>"I'd put my money on the sun and solar energy. What a source of power! I hope we don't have to wait till oil and coal run out before we tackle that."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en-US" sz="1050" b="1" dirty="0"/>
              <a:t>Thomas Edison</a:t>
            </a:r>
          </a:p>
          <a:p>
            <a:pPr lvl="5">
              <a:defRPr/>
            </a:pPr>
            <a:endParaRPr lang="en-US" sz="1050" dirty="0"/>
          </a:p>
          <a:p>
            <a:pPr eaLnBrk="1" hangingPunct="1">
              <a:buFontTx/>
              <a:buNone/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/>
          </a:p>
        </p:txBody>
      </p:sp>
      <p:sp>
        <p:nvSpPr>
          <p:cNvPr id="2" name="Rectangle 1"/>
          <p:cNvSpPr/>
          <p:nvPr/>
        </p:nvSpPr>
        <p:spPr>
          <a:xfrm>
            <a:off x="1934845" y="2756416"/>
            <a:ext cx="5208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>
                <a:solidFill>
                  <a:srgbClr val="002060"/>
                </a:solidFill>
                <a:latin typeface="Calibri" charset="0"/>
                <a:ea typeface="MS PGothic" charset="0"/>
              </a:rPr>
              <a:t>Battery Integration is the future </a:t>
            </a:r>
            <a:r>
              <a:rPr lang="en-US" b="1" dirty="0" smtClean="0">
                <a:solidFill>
                  <a:srgbClr val="002060"/>
                </a:solidFill>
                <a:latin typeface="Calibri" charset="0"/>
                <a:ea typeface="MS PGothic" charset="0"/>
              </a:rPr>
              <a:t>wave of innovation!</a:t>
            </a:r>
            <a:endParaRPr lang="en-US" b="1" dirty="0">
              <a:solidFill>
                <a:srgbClr val="002060"/>
              </a:solidFill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52893"/>
      </p:ext>
    </p:extLst>
  </p:cSld>
  <p:clrMapOvr>
    <a:masterClrMapping/>
  </p:clrMapOvr>
  <p:transition xmlns:p14="http://schemas.microsoft.com/office/powerpoint/2010/main"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676400" y="1352550"/>
            <a:ext cx="5143500" cy="206210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3200" dirty="0">
              <a:latin typeface="+mj-lt"/>
            </a:endParaRPr>
          </a:p>
          <a:p>
            <a:pPr algn="ctr" eaLnBrk="1" hangingPunct="1">
              <a:defRPr/>
            </a:pPr>
            <a:r>
              <a:rPr lang="en-US" altLang="en-US" sz="3200" dirty="0" smtClean="0">
                <a:latin typeface="+mj-lt"/>
              </a:rPr>
              <a:t>Dr. Issa Batarseh</a:t>
            </a:r>
          </a:p>
          <a:p>
            <a:pPr algn="ctr" eaLnBrk="1" hangingPunct="1">
              <a:defRPr/>
            </a:pPr>
            <a:r>
              <a:rPr lang="en-US" altLang="en-US" sz="3200" dirty="0" smtClean="0">
                <a:latin typeface="+mj-lt"/>
                <a:hlinkClick r:id="rId2"/>
              </a:rPr>
              <a:t>Issa.batarseh@ucf.edu</a:t>
            </a:r>
            <a:endParaRPr lang="en-US" altLang="en-US" sz="3200" dirty="0" smtClean="0">
              <a:latin typeface="+mj-lt"/>
            </a:endParaRPr>
          </a:p>
          <a:p>
            <a:pPr algn="ctr" eaLnBrk="1" hangingPunct="1">
              <a:defRPr/>
            </a:pPr>
            <a:r>
              <a:rPr lang="en-US" altLang="en-US" sz="3200" dirty="0" smtClean="0">
                <a:latin typeface="+mj-lt"/>
              </a:rPr>
              <a:t>+1407-962-8630</a:t>
            </a:r>
            <a:endParaRPr lang="en-US" alt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181441"/>
      </p:ext>
    </p:extLst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74725" y="295275"/>
            <a:ext cx="7192963" cy="828675"/>
          </a:xfrm>
        </p:spPr>
        <p:txBody>
          <a:bodyPr/>
          <a:lstStyle/>
          <a:p>
            <a:r>
              <a:rPr lang="en-US" sz="2400" b="1" dirty="0">
                <a:latin typeface="Times New Roman" charset="0"/>
                <a:ea typeface="Times New Roman" charset="0"/>
                <a:cs typeface="Times New Roman" charset="0"/>
              </a:rPr>
              <a:t>Testing Facilities: </a:t>
            </a:r>
            <a:r>
              <a:rPr lang="en-US" sz="2000" b="1" i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The Florida Solar Energy Center (FSEC)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5991" y="1397105"/>
            <a:ext cx="830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 test deployment and test bed will be implemented at the Florida Solar Energy Center (FSEC).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FSEC is the largest and most active state supported renewable energy and energy efficiency research, training and certification institute in the US.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FSEC is recognized by DOE and IEC as meeting the requirements of a private-sector NRTL.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FSEC has long worked with standards and certification groups, and is the “hot-humid” Regional Test Center of DOE’s PV Bankability project.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Using FSEC’s expertise in building energy profiles, control profiles will be applied to our system to simulate PV firming, peak shaving and other grid services.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78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7696200" y="1714500"/>
            <a:ext cx="1676400" cy="857250"/>
          </a:xfrm>
        </p:spPr>
        <p:txBody>
          <a:bodyPr/>
          <a:lstStyle/>
          <a:p>
            <a:r>
              <a:rPr lang="en-US" sz="3200">
                <a:latin typeface="Calibri" charset="0"/>
                <a:ea typeface="MS PGothic" charset="0"/>
              </a:rPr>
              <a:t>Global Land-Ocean Tem.</a:t>
            </a:r>
          </a:p>
        </p:txBody>
      </p:sp>
      <p:sp>
        <p:nvSpPr>
          <p:cNvPr id="2253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1B0D0303-1820-F943-8297-3FB63EFD9CF9}" type="slidenum">
              <a:rPr lang="en-US" sz="1200">
                <a:latin typeface="Calibri" charset="0"/>
              </a:rPr>
              <a:pPr/>
              <a:t>6</a:t>
            </a:fld>
            <a:endParaRPr lang="en-US" sz="1200">
              <a:latin typeface="Calibri" charset="0"/>
            </a:endParaRPr>
          </a:p>
        </p:txBody>
      </p:sp>
      <p:pic>
        <p:nvPicPr>
          <p:cNvPr id="22531" name="Picture 2" descr="Screen Shot 2017-03-20 at 5.34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76250"/>
            <a:ext cx="72390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26988" y="25717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alibri" charset="0"/>
              </a:rPr>
              <a:t>(</a:t>
            </a:r>
            <a:r>
              <a:rPr lang="en-US" baseline="30000">
                <a:latin typeface="Calibri" charset="0"/>
              </a:rPr>
              <a:t>o</a:t>
            </a:r>
            <a:r>
              <a:rPr lang="en-US">
                <a:latin typeface="Calibri" charset="0"/>
              </a:rPr>
              <a:t>C)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55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81000" y="317500"/>
            <a:ext cx="3695700" cy="452438"/>
          </a:xfrm>
        </p:spPr>
        <p:txBody>
          <a:bodyPr/>
          <a:lstStyle/>
          <a:p>
            <a:r>
              <a:rPr lang="en-US" sz="1800" i="1" dirty="0">
                <a:solidFill>
                  <a:srgbClr val="FF0000"/>
                </a:solidFill>
                <a:latin typeface="Calibri" charset="0"/>
                <a:ea typeface="MS PGothic" charset="0"/>
              </a:rPr>
              <a:t>Solar is the </a:t>
            </a:r>
            <a:r>
              <a:rPr lang="en-US" sz="1800" i="1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Answer </a:t>
            </a:r>
            <a:r>
              <a:rPr lang="mr-IN" sz="1800" i="1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…</a:t>
            </a:r>
            <a:r>
              <a:rPr lang="en-US" sz="1800" i="1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 Looking </a:t>
            </a:r>
            <a:r>
              <a:rPr lang="en-US" sz="1800" i="1" dirty="0">
                <a:solidFill>
                  <a:srgbClr val="FF0000"/>
                </a:solidFill>
                <a:latin typeface="Calibri" charset="0"/>
                <a:ea typeface="MS PGothic" charset="0"/>
              </a:rPr>
              <a:t>up </a:t>
            </a:r>
            <a:r>
              <a:rPr lang="en-US" sz="1800" i="1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!</a:t>
            </a: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3554" name="Text Placeholder 22"/>
          <p:cNvSpPr>
            <a:spLocks noGrp="1"/>
          </p:cNvSpPr>
          <p:nvPr>
            <p:ph type="body" sz="half" idx="2"/>
          </p:nvPr>
        </p:nvSpPr>
        <p:spPr>
          <a:xfrm>
            <a:off x="6691313" y="454025"/>
            <a:ext cx="2478087" cy="3870325"/>
          </a:xfrm>
        </p:spPr>
        <p:txBody>
          <a:bodyPr/>
          <a:lstStyle/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Inexhaustible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Near Zero impact on environment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The technology is ready 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Proven economic feasibility.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Highly flexible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No water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Foreseen improvements in grid integration</a:t>
            </a:r>
          </a:p>
          <a:p>
            <a:pPr marL="214313" indent="-214313">
              <a:buFont typeface="Wingdings" charset="0"/>
              <a:buChar char="ü"/>
            </a:pPr>
            <a:r>
              <a:rPr lang="en-US" sz="1800">
                <a:latin typeface="Calibri" charset="0"/>
                <a:ea typeface="MS PGothic" charset="0"/>
              </a:rPr>
              <a:t>Easy to integrate with batteries</a:t>
            </a:r>
          </a:p>
          <a:p>
            <a:pPr marL="214313" indent="-214313"/>
            <a:endParaRPr lang="en-US">
              <a:latin typeface="Calibri" charset="0"/>
              <a:ea typeface="MS PGothic" charset="0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971550"/>
            <a:ext cx="66659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38100" y="4629150"/>
            <a:ext cx="5486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Earth’s Energy Resources</a:t>
            </a:r>
          </a:p>
        </p:txBody>
      </p:sp>
    </p:spTree>
    <p:extLst>
      <p:ext uri="{BB962C8B-B14F-4D97-AF65-F5344CB8AC3E}">
        <p14:creationId xmlns:p14="http://schemas.microsoft.com/office/powerpoint/2010/main" val="39782013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33" y="438150"/>
            <a:ext cx="8915400" cy="381000"/>
          </a:xfrm>
        </p:spPr>
        <p:txBody>
          <a:bodyPr/>
          <a:lstStyle/>
          <a:p>
            <a:r>
              <a:rPr lang="en-US" altLang="zh-CN" sz="2400" dirty="0">
                <a:latin typeface="Times New Roman" charset="0"/>
                <a:ea typeface="Times New Roman" charset="0"/>
                <a:cs typeface="Times New Roman" charset="0"/>
              </a:rPr>
              <a:t>Evolution of Global Annual Solar PV Installed Capacity 2000-2016</a:t>
            </a:r>
            <a:endParaRPr lang="zh-CN" alt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CCC-9A8D-4B10-BAF4-0F2B4190EDD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8" y="1200150"/>
            <a:ext cx="550984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209790" y="4521042"/>
            <a:ext cx="46670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Selected from Global Market Outlook for Solar Power/2017-2021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196206" y="854615"/>
            <a:ext cx="3953933" cy="418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447675" indent="-447675" eaLnBrk="1" hangingPunct="1">
              <a:spcBef>
                <a:spcPct val="150000"/>
              </a:spcBef>
              <a:buClr>
                <a:schemeClr val="accent1"/>
              </a:buClr>
              <a:buSzPct val="70000"/>
              <a:buFont typeface="Wingdings" charset="0"/>
              <a:buChar char="n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PV is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less than 1%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world market share of electricity capacity</a:t>
            </a:r>
          </a:p>
          <a:p>
            <a:pPr marL="447675" indent="-447675" eaLnBrk="1" hangingPunct="1">
              <a:spcBef>
                <a:spcPct val="150000"/>
              </a:spcBef>
              <a:buClr>
                <a:schemeClr val="accent1"/>
              </a:buClr>
              <a:buSzPct val="70000"/>
              <a:buFont typeface="Wingdings" charset="0"/>
              <a:buChar char="n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PV among fastest growing segments: enormous upside</a:t>
            </a: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23% 20-year CAGR</a:t>
            </a: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44% 5-year CAGR</a:t>
            </a: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47% in </a:t>
            </a: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2017</a:t>
            </a:r>
            <a:endParaRPr lang="en-US" sz="1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47675" indent="-447675" eaLnBrk="1" hangingPunct="1">
              <a:spcBef>
                <a:spcPct val="150000"/>
              </a:spcBef>
              <a:buClr>
                <a:schemeClr val="accent1"/>
              </a:buClr>
              <a:buSzPct val="70000"/>
              <a:buFont typeface="Wingdings" charset="0"/>
              <a:buChar char="n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Energy trends support solar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and battery integration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High PV penetration in certain markets and regions</a:t>
            </a: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Introduction of State Regulatory </a:t>
            </a:r>
          </a:p>
          <a:p>
            <a:pPr marL="889000" lvl="1" indent="-439738" eaLnBrk="1" hangingPunct="1">
              <a:spcAft>
                <a:spcPct val="30000"/>
              </a:spcAft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1400" dirty="0" smtClean="0">
                <a:latin typeface="Times New Roman" charset="0"/>
                <a:ea typeface="Times New Roman" charset="0"/>
                <a:cs typeface="Times New Roman" charset="0"/>
              </a:rPr>
              <a:t>PV alone is now lower than grid parity.</a:t>
            </a:r>
          </a:p>
        </p:txBody>
      </p:sp>
    </p:spTree>
    <p:extLst>
      <p:ext uri="{BB962C8B-B14F-4D97-AF65-F5344CB8AC3E}">
        <p14:creationId xmlns:p14="http://schemas.microsoft.com/office/powerpoint/2010/main" val="267930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0" cmpd="sng">
          <a:noFill/>
          <a:prstDash val="dot"/>
        </a:ln>
      </a:spPr>
      <a:bodyPr rtlCol="0" anchor="ctr"/>
      <a:lstStyle>
        <a:defPPr algn="ctr">
          <a:defRPr b="1" spc="100">
            <a:ln w="18000">
              <a:solidFill>
                <a:schemeClr val="accent1">
                  <a:satMod val="200000"/>
                  <a:tint val="72000"/>
                </a:schemeClr>
              </a:solidFill>
              <a:prstDash val="solid"/>
            </a:ln>
            <a:solidFill>
              <a:schemeClr val="accent1">
                <a:satMod val="280000"/>
                <a:tint val="100000"/>
                <a:alpha val="5700"/>
              </a:schemeClr>
            </a:solidFill>
            <a:effectLst>
              <a:outerShdw blurRad="25000" dist="20000" dir="16020000" algn="tl">
                <a:schemeClr val="accent1">
                  <a:satMod val="200000"/>
                  <a:shade val="1000"/>
                  <a:alpha val="60000"/>
                </a:schemeClr>
              </a:outerShdw>
            </a:effectLst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IHS Oct15">
    <a:dk1>
      <a:sysClr val="windowText" lastClr="000000"/>
    </a:dk1>
    <a:lt1>
      <a:sysClr val="window" lastClr="FFFFFF"/>
    </a:lt1>
    <a:dk2>
      <a:srgbClr val="0066B3"/>
    </a:dk2>
    <a:lt2>
      <a:srgbClr val="F1F2F2"/>
    </a:lt2>
    <a:accent1>
      <a:srgbClr val="0066B3"/>
    </a:accent1>
    <a:accent2>
      <a:srgbClr val="A1DBE4"/>
    </a:accent2>
    <a:accent3>
      <a:srgbClr val="96BC33"/>
    </a:accent3>
    <a:accent4>
      <a:srgbClr val="ECEE9A"/>
    </a:accent4>
    <a:accent5>
      <a:srgbClr val="E98756"/>
    </a:accent5>
    <a:accent6>
      <a:srgbClr val="FDBA4D"/>
    </a:accent6>
    <a:hlink>
      <a:srgbClr val="0066B3"/>
    </a:hlink>
    <a:folHlink>
      <a:srgbClr val="103C68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IHS Oct15">
    <a:dk1>
      <a:sysClr val="windowText" lastClr="000000"/>
    </a:dk1>
    <a:lt1>
      <a:sysClr val="window" lastClr="FFFFFF"/>
    </a:lt1>
    <a:dk2>
      <a:srgbClr val="0066B3"/>
    </a:dk2>
    <a:lt2>
      <a:srgbClr val="F1F2F2"/>
    </a:lt2>
    <a:accent1>
      <a:srgbClr val="0066B3"/>
    </a:accent1>
    <a:accent2>
      <a:srgbClr val="A1DBE4"/>
    </a:accent2>
    <a:accent3>
      <a:srgbClr val="96BC33"/>
    </a:accent3>
    <a:accent4>
      <a:srgbClr val="ECEE9A"/>
    </a:accent4>
    <a:accent5>
      <a:srgbClr val="E98756"/>
    </a:accent5>
    <a:accent6>
      <a:srgbClr val="FDBA4D"/>
    </a:accent6>
    <a:hlink>
      <a:srgbClr val="0066B3"/>
    </a:hlink>
    <a:folHlink>
      <a:srgbClr val="103C68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75921</TotalTime>
  <Words>2708</Words>
  <Application>Microsoft Macintosh PowerPoint</Application>
  <PresentationFormat>On-screen Show (16:9)</PresentationFormat>
  <Paragraphs>492</Paragraphs>
  <Slides>57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Office Theme</vt:lpstr>
      <vt:lpstr>Bitmap Image</vt:lpstr>
      <vt:lpstr>PowerPoint Presentation</vt:lpstr>
      <vt:lpstr>Outline </vt:lpstr>
      <vt:lpstr>PowerPoint Presentation</vt:lpstr>
      <vt:lpstr>Florida Power Electronics Center (FPEC)  Team Members</vt:lpstr>
      <vt:lpstr>The Florida Power Electronics Center (FloridaPEC)</vt:lpstr>
      <vt:lpstr>Testing Facilities: The Florida Solar Energy Center (FSEC)</vt:lpstr>
      <vt:lpstr>Global Land-Ocean Tem.</vt:lpstr>
      <vt:lpstr>Solar is the Answer … Looking up !</vt:lpstr>
      <vt:lpstr>Evolution of Global Annual Solar PV Installed Capacity 2000-2016</vt:lpstr>
      <vt:lpstr>World Total Solar PV Market Scenario 2017-2021</vt:lpstr>
      <vt:lpstr>“three phase low power” dominates</vt:lpstr>
      <vt:lpstr>The world market for PV is mainly driven by utility Scale and Large Commercial Installations</vt:lpstr>
      <vt:lpstr>Strong price decline continues, low and high power approach similar price line</vt:lpstr>
      <vt:lpstr>PowerPoint Presentation</vt:lpstr>
      <vt:lpstr>PowerPoint Presentation</vt:lpstr>
      <vt:lpstr>PowerPoint Presentation</vt:lpstr>
      <vt:lpstr>Solar Electricity Generation Cost in Comparison with Other Power Sources</vt:lpstr>
      <vt:lpstr>Where the PV market heading?</vt:lpstr>
      <vt:lpstr>Market Trends: PV and Storage</vt:lpstr>
      <vt:lpstr>Today’s Barriers</vt:lpstr>
      <vt:lpstr>Current Solution Is Complex</vt:lpstr>
      <vt:lpstr>Simplified PV + Battery Supply Chain</vt:lpstr>
      <vt:lpstr>Innovative Solution is Needed ! </vt:lpstr>
      <vt:lpstr>PowerPoint Presentation</vt:lpstr>
      <vt:lpstr>PowerPoint Presentation</vt:lpstr>
      <vt:lpstr>iPV++ Module Block Diagram</vt:lpstr>
      <vt:lpstr>iPV++: Integrated AC PV + Battery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PV System Architectures</vt:lpstr>
      <vt:lpstr>PowerPoint Presentation</vt:lpstr>
      <vt:lpstr>PowerPoint Presentation</vt:lpstr>
      <vt:lpstr>Increased Energy Harvest</vt:lpstr>
      <vt:lpstr>Increased Energy Harvest under Shading</vt:lpstr>
      <vt:lpstr> Comparison of PV System Configuration</vt:lpstr>
      <vt:lpstr>PowerPoint Presentation</vt:lpstr>
      <vt:lpstr>Why Proposing Our Systems ? </vt:lpstr>
      <vt:lpstr>:Differentiating Features</vt:lpstr>
      <vt:lpstr>Firmed PV Capacity</vt:lpstr>
      <vt:lpstr>Time-Shift of PV Power</vt:lpstr>
      <vt:lpstr>Capturing the Low-Voltage PV Power</vt:lpstr>
      <vt:lpstr>Capturing the Clipped Energy at Maximum PV Power</vt:lpstr>
      <vt:lpstr>The Technology Differentiations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</vt:vector>
  </TitlesOfParts>
  <Company>University of Central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Haar</dc:creator>
  <cp:lastModifiedBy>Issa Batarseh</cp:lastModifiedBy>
  <cp:revision>438</cp:revision>
  <cp:lastPrinted>2015-02-06T19:02:20Z</cp:lastPrinted>
  <dcterms:created xsi:type="dcterms:W3CDTF">2010-03-30T20:16:01Z</dcterms:created>
  <dcterms:modified xsi:type="dcterms:W3CDTF">2018-03-08T07:45:25Z</dcterms:modified>
</cp:coreProperties>
</file>