
<file path=[Content_Types].xml><?xml version="1.0" encoding="utf-8"?>
<Types xmlns="http://schemas.openxmlformats.org/package/2006/content-types">
  <Default Extension="xml" ContentType="application/xml"/>
  <Default Extension="bin" ContentType="application/vnd.openxmlformats-officedocument.oleObject"/>
  <Default Extension="jpeg" ContentType="image/jpeg"/>
  <Default Extension="jpg" ContentType="image/jpeg"/>
  <Default Extension="emf" ContentType="image/x-emf"/>
  <Default Extension="rels" ContentType="application/vnd.openxmlformats-package.relationships+xml"/>
  <Default Extension="vml" ContentType="application/vnd.openxmlformats-officedocument.vmlDrawing"/>
  <Default Extension="gif" ContentType="image/gif"/>
  <Default Extension="wdp" ContentType="image/vnd.ms-photo"/>
  <Default Extension="png" ContentType="image/png"/>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82"/>
  </p:notesMasterIdLst>
  <p:handoutMasterIdLst>
    <p:handoutMasterId r:id="rId83"/>
  </p:handoutMasterIdLst>
  <p:sldIdLst>
    <p:sldId id="257" r:id="rId2"/>
    <p:sldId id="699" r:id="rId3"/>
    <p:sldId id="653" r:id="rId4"/>
    <p:sldId id="625" r:id="rId5"/>
    <p:sldId id="624" r:id="rId6"/>
    <p:sldId id="613" r:id="rId7"/>
    <p:sldId id="261" r:id="rId8"/>
    <p:sldId id="262" r:id="rId9"/>
    <p:sldId id="263" r:id="rId10"/>
    <p:sldId id="617" r:id="rId11"/>
    <p:sldId id="618" r:id="rId12"/>
    <p:sldId id="265" r:id="rId13"/>
    <p:sldId id="581" r:id="rId14"/>
    <p:sldId id="705" r:id="rId15"/>
    <p:sldId id="691" r:id="rId16"/>
    <p:sldId id="631" r:id="rId17"/>
    <p:sldId id="689" r:id="rId18"/>
    <p:sldId id="692" r:id="rId19"/>
    <p:sldId id="693" r:id="rId20"/>
    <p:sldId id="694" r:id="rId21"/>
    <p:sldId id="707" r:id="rId22"/>
    <p:sldId id="633" r:id="rId23"/>
    <p:sldId id="659" r:id="rId24"/>
    <p:sldId id="674" r:id="rId25"/>
    <p:sldId id="677" r:id="rId26"/>
    <p:sldId id="678" r:id="rId27"/>
    <p:sldId id="679" r:id="rId28"/>
    <p:sldId id="638" r:id="rId29"/>
    <p:sldId id="656" r:id="rId30"/>
    <p:sldId id="655" r:id="rId31"/>
    <p:sldId id="657" r:id="rId32"/>
    <p:sldId id="647" r:id="rId33"/>
    <p:sldId id="641" r:id="rId34"/>
    <p:sldId id="642" r:id="rId35"/>
    <p:sldId id="643" r:id="rId36"/>
    <p:sldId id="672" r:id="rId37"/>
    <p:sldId id="703" r:id="rId38"/>
    <p:sldId id="680" r:id="rId39"/>
    <p:sldId id="681" r:id="rId40"/>
    <p:sldId id="682" r:id="rId41"/>
    <p:sldId id="649" r:id="rId42"/>
    <p:sldId id="660" r:id="rId43"/>
    <p:sldId id="685" r:id="rId44"/>
    <p:sldId id="686" r:id="rId45"/>
    <p:sldId id="687" r:id="rId46"/>
    <p:sldId id="700" r:id="rId47"/>
    <p:sldId id="645" r:id="rId48"/>
    <p:sldId id="704" r:id="rId49"/>
    <p:sldId id="701" r:id="rId50"/>
    <p:sldId id="702" r:id="rId51"/>
    <p:sldId id="621" r:id="rId52"/>
    <p:sldId id="273" r:id="rId53"/>
    <p:sldId id="276" r:id="rId54"/>
    <p:sldId id="277" r:id="rId55"/>
    <p:sldId id="278" r:id="rId56"/>
    <p:sldId id="279" r:id="rId57"/>
    <p:sldId id="280" r:id="rId58"/>
    <p:sldId id="281" r:id="rId59"/>
    <p:sldId id="294" r:id="rId60"/>
    <p:sldId id="301" r:id="rId61"/>
    <p:sldId id="302" r:id="rId62"/>
    <p:sldId id="592" r:id="rId63"/>
    <p:sldId id="589" r:id="rId64"/>
    <p:sldId id="296" r:id="rId65"/>
    <p:sldId id="283" r:id="rId66"/>
    <p:sldId id="284" r:id="rId67"/>
    <p:sldId id="379" r:id="rId68"/>
    <p:sldId id="594" r:id="rId69"/>
    <p:sldId id="619" r:id="rId70"/>
    <p:sldId id="582" r:id="rId71"/>
    <p:sldId id="583" r:id="rId72"/>
    <p:sldId id="593" r:id="rId73"/>
    <p:sldId id="615" r:id="rId74"/>
    <p:sldId id="690" r:id="rId75"/>
    <p:sldId id="630" r:id="rId76"/>
    <p:sldId id="586" r:id="rId77"/>
    <p:sldId id="644" r:id="rId78"/>
    <p:sldId id="683" r:id="rId79"/>
    <p:sldId id="684" r:id="rId80"/>
    <p:sldId id="706" r:id="rId8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7E79"/>
    <a:srgbClr val="CD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90" autoAdjust="0"/>
    <p:restoredTop sz="93975" autoAdjust="0"/>
  </p:normalViewPr>
  <p:slideViewPr>
    <p:cSldViewPr snapToGrid="0" snapToObjects="1">
      <p:cViewPr varScale="1">
        <p:scale>
          <a:sx n="89" d="100"/>
          <a:sy n="89" d="100"/>
        </p:scale>
        <p:origin x="432"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93" Type="http://schemas.microsoft.com/office/2016/11/relationships/changesInfo" Target="changesInfos/changesInfo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notesMaster" Target="notesMasters/notesMaster1.xml"/><Relationship Id="rId83" Type="http://schemas.openxmlformats.org/officeDocument/2006/relationships/handoutMaster" Target="handoutMasters/handoutMaster1.xml"/><Relationship Id="rId84" Type="http://schemas.openxmlformats.org/officeDocument/2006/relationships/presProps" Target="presProps.xml"/><Relationship Id="rId85" Type="http://schemas.openxmlformats.org/officeDocument/2006/relationships/viewProps" Target="viewProps.xml"/><Relationship Id="rId86" Type="http://schemas.openxmlformats.org/officeDocument/2006/relationships/theme" Target="theme/theme1.xml"/><Relationship Id="rId8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E2D624F4-2086-4675-8266-D76FB627C00D}"/>
    <pc:docChg chg="addSld delSld modSld sldOrd">
      <pc:chgData name="" userId="" providerId="" clId="Web-{E2D624F4-2086-4675-8266-D76FB627C00D}" dt="2018-03-06T13:59:13.303" v="157"/>
      <pc:docMkLst>
        <pc:docMk/>
      </pc:docMkLst>
      <pc:sldChg chg="modSp">
        <pc:chgData name="" userId="" providerId="" clId="Web-{E2D624F4-2086-4675-8266-D76FB627C00D}" dt="2018-03-06T13:49:44.836" v="147"/>
        <pc:sldMkLst>
          <pc:docMk/>
          <pc:sldMk cId="0" sldId="257"/>
        </pc:sldMkLst>
        <pc:spChg chg="mod">
          <ac:chgData name="" userId="" providerId="" clId="Web-{E2D624F4-2086-4675-8266-D76FB627C00D}" dt="2018-03-06T13:49:44.836" v="147"/>
          <ac:spMkLst>
            <pc:docMk/>
            <pc:sldMk cId="0" sldId="257"/>
            <ac:spMk id="14" creationId="{00000000-0000-0000-0000-000000000000}"/>
          </ac:spMkLst>
        </pc:spChg>
        <pc:spChg chg="mod">
          <ac:chgData name="" userId="" providerId="" clId="Web-{E2D624F4-2086-4675-8266-D76FB627C00D}" dt="2018-03-06T13:49:18.836" v="136"/>
          <ac:spMkLst>
            <pc:docMk/>
            <pc:sldMk cId="0" sldId="257"/>
            <ac:spMk id="15" creationId="{00000000-0000-0000-0000-000000000000}"/>
          </ac:spMkLst>
        </pc:spChg>
      </pc:sldChg>
      <pc:sldChg chg="delSp">
        <pc:chgData name="" userId="" providerId="" clId="Web-{E2D624F4-2086-4675-8266-D76FB627C00D}" dt="2018-03-06T13:34:55.380" v="22"/>
        <pc:sldMkLst>
          <pc:docMk/>
          <pc:sldMk cId="0" sldId="261"/>
        </pc:sldMkLst>
        <pc:spChg chg="del">
          <ac:chgData name="" userId="" providerId="" clId="Web-{E2D624F4-2086-4675-8266-D76FB627C00D}" dt="2018-03-06T13:34:55.380" v="22"/>
          <ac:spMkLst>
            <pc:docMk/>
            <pc:sldMk cId="0" sldId="261"/>
            <ac:spMk id="13" creationId="{00000000-0000-0000-0000-000000000000}"/>
          </ac:spMkLst>
        </pc:spChg>
      </pc:sldChg>
      <pc:sldChg chg="addSp delSp modSp modNotes">
        <pc:chgData name="" userId="" providerId="" clId="Web-{E2D624F4-2086-4675-8266-D76FB627C00D}" dt="2018-03-06T13:33:44.555" v="19"/>
        <pc:sldMkLst>
          <pc:docMk/>
          <pc:sldMk cId="0" sldId="263"/>
        </pc:sldMkLst>
        <pc:spChg chg="add del mod">
          <ac:chgData name="" userId="" providerId="" clId="Web-{E2D624F4-2086-4675-8266-D76FB627C00D}" dt="2018-03-06T13:33:08.567" v="17"/>
          <ac:spMkLst>
            <pc:docMk/>
            <pc:sldMk cId="0" sldId="263"/>
            <ac:spMk id="5" creationId="{600C15F9-EC2B-44BA-8DE4-22A854D1DE8A}"/>
          </ac:spMkLst>
        </pc:spChg>
        <pc:spChg chg="mod">
          <ac:chgData name="" userId="" providerId="" clId="Web-{E2D624F4-2086-4675-8266-D76FB627C00D}" dt="2018-03-06T13:33:23.989" v="18"/>
          <ac:spMkLst>
            <pc:docMk/>
            <pc:sldMk cId="0" sldId="263"/>
            <ac:spMk id="6" creationId="{00000000-0000-0000-0000-000000000000}"/>
          </ac:spMkLst>
        </pc:spChg>
        <pc:picChg chg="add mod ord">
          <ac:chgData name="" userId="" providerId="" clId="Web-{E2D624F4-2086-4675-8266-D76FB627C00D}" dt="2018-03-06T13:33:08.567" v="17"/>
          <ac:picMkLst>
            <pc:docMk/>
            <pc:sldMk cId="0" sldId="263"/>
            <ac:picMk id="8" creationId="{289FE3BE-9379-43E4-9B80-DBD93DEBEE15}"/>
          </ac:picMkLst>
        </pc:picChg>
        <pc:picChg chg="del">
          <ac:chgData name="" userId="" providerId="" clId="Web-{E2D624F4-2086-4675-8266-D76FB627C00D}" dt="2018-03-06T13:33:03.411" v="16"/>
          <ac:picMkLst>
            <pc:docMk/>
            <pc:sldMk cId="0" sldId="263"/>
            <ac:picMk id="10" creationId="{00000000-0000-0000-0000-000000000000}"/>
          </ac:picMkLst>
        </pc:picChg>
      </pc:sldChg>
      <pc:sldChg chg="del">
        <pc:chgData name="" userId="" providerId="" clId="Web-{E2D624F4-2086-4675-8266-D76FB627C00D}" dt="2018-03-06T13:26:19.395" v="7"/>
        <pc:sldMkLst>
          <pc:docMk/>
          <pc:sldMk cId="0" sldId="264"/>
        </pc:sldMkLst>
      </pc:sldChg>
      <pc:sldChg chg="addSp modSp">
        <pc:chgData name="" userId="" providerId="" clId="Web-{E2D624F4-2086-4675-8266-D76FB627C00D}" dt="2018-03-06T13:59:13.303" v="157"/>
        <pc:sldMkLst>
          <pc:docMk/>
          <pc:sldMk cId="0" sldId="265"/>
        </pc:sldMkLst>
        <pc:spChg chg="add mod">
          <ac:chgData name="" userId="" providerId="" clId="Web-{E2D624F4-2086-4675-8266-D76FB627C00D}" dt="2018-03-06T13:59:13.303" v="157"/>
          <ac:spMkLst>
            <pc:docMk/>
            <pc:sldMk cId="0" sldId="265"/>
            <ac:spMk id="5" creationId="{92C1E27B-DF34-480E-93DE-0B9AB0DBDB2B}"/>
          </ac:spMkLst>
        </pc:spChg>
        <pc:spChg chg="mod">
          <ac:chgData name="" userId="" providerId="" clId="Web-{E2D624F4-2086-4675-8266-D76FB627C00D}" dt="2018-03-06T13:59:10.319" v="155"/>
          <ac:spMkLst>
            <pc:docMk/>
            <pc:sldMk cId="0" sldId="265"/>
            <ac:spMk id="11" creationId="{00000000-0000-0000-0000-000000000000}"/>
          </ac:spMkLst>
        </pc:spChg>
        <pc:picChg chg="mod modCrop">
          <ac:chgData name="" userId="" providerId="" clId="Web-{E2D624F4-2086-4675-8266-D76FB627C00D}" dt="2018-03-06T13:58:22.569" v="149"/>
          <ac:picMkLst>
            <pc:docMk/>
            <pc:sldMk cId="0" sldId="265"/>
            <ac:picMk id="8" creationId="{00000000-0000-0000-0000-000000000000}"/>
          </ac:picMkLst>
        </pc:picChg>
        <pc:cxnChg chg="add mod">
          <ac:chgData name="" userId="" providerId="" clId="Web-{E2D624F4-2086-4675-8266-D76FB627C00D}" dt="2018-03-06T13:58:49.710" v="153"/>
          <ac:cxnSpMkLst>
            <pc:docMk/>
            <pc:sldMk cId="0" sldId="265"/>
            <ac:cxnSpMk id="4" creationId="{9ADDCFE4-CF73-4CD9-9350-02F24E1EE5A0}"/>
          </ac:cxnSpMkLst>
        </pc:cxnChg>
      </pc:sldChg>
      <pc:sldChg chg="del">
        <pc:chgData name="" userId="" providerId="" clId="Web-{E2D624F4-2086-4675-8266-D76FB627C00D}" dt="2018-03-06T13:24:20.097" v="3"/>
        <pc:sldMkLst>
          <pc:docMk/>
          <pc:sldMk cId="0" sldId="351"/>
        </pc:sldMkLst>
      </pc:sldChg>
      <pc:sldChg chg="del">
        <pc:chgData name="" userId="" providerId="" clId="Web-{E2D624F4-2086-4675-8266-D76FB627C00D}" dt="2018-03-06T13:28:46.676" v="10"/>
        <pc:sldMkLst>
          <pc:docMk/>
          <pc:sldMk cId="0" sldId="400"/>
        </pc:sldMkLst>
      </pc:sldChg>
      <pc:sldChg chg="del">
        <pc:chgData name="" userId="" providerId="" clId="Web-{E2D624F4-2086-4675-8266-D76FB627C00D}" dt="2018-03-06T13:29:34.426" v="12"/>
        <pc:sldMkLst>
          <pc:docMk/>
          <pc:sldMk cId="0" sldId="487"/>
        </pc:sldMkLst>
      </pc:sldChg>
      <pc:sldChg chg="del">
        <pc:chgData name="" userId="" providerId="" clId="Web-{E2D624F4-2086-4675-8266-D76FB627C00D}" dt="2018-03-06T13:29:34.411" v="11"/>
        <pc:sldMkLst>
          <pc:docMk/>
          <pc:sldMk cId="0" sldId="488"/>
        </pc:sldMkLst>
      </pc:sldChg>
      <pc:sldChg chg="modSp">
        <pc:chgData name="" userId="" providerId="" clId="Web-{E2D624F4-2086-4675-8266-D76FB627C00D}" dt="2018-03-06T13:42:34.413" v="37"/>
        <pc:sldMkLst>
          <pc:docMk/>
          <pc:sldMk cId="0" sldId="581"/>
        </pc:sldMkLst>
        <pc:spChg chg="mod">
          <ac:chgData name="" userId="" providerId="" clId="Web-{E2D624F4-2086-4675-8266-D76FB627C00D}" dt="2018-03-06T13:42:01.116" v="32"/>
          <ac:spMkLst>
            <pc:docMk/>
            <pc:sldMk cId="0" sldId="581"/>
            <ac:spMk id="9" creationId="{00000000-0000-0000-0000-000000000000}"/>
          </ac:spMkLst>
        </pc:spChg>
        <pc:picChg chg="mod modCrop">
          <ac:chgData name="" userId="" providerId="" clId="Web-{E2D624F4-2086-4675-8266-D76FB627C00D}" dt="2018-03-06T13:42:34.413" v="37"/>
          <ac:picMkLst>
            <pc:docMk/>
            <pc:sldMk cId="0" sldId="581"/>
            <ac:picMk id="6" creationId="{00000000-0000-0000-0000-000000000000}"/>
          </ac:picMkLst>
        </pc:picChg>
      </pc:sldChg>
      <pc:sldChg chg="ord">
        <pc:chgData name="" userId="" providerId="" clId="Web-{E2D624F4-2086-4675-8266-D76FB627C00D}" dt="2018-03-06T13:30:23.989" v="14"/>
        <pc:sldMkLst>
          <pc:docMk/>
          <pc:sldMk cId="0" sldId="582"/>
        </pc:sldMkLst>
      </pc:sldChg>
      <pc:sldChg chg="ord">
        <pc:chgData name="" userId="" providerId="" clId="Web-{E2D624F4-2086-4675-8266-D76FB627C00D}" dt="2018-03-06T13:30:23.989" v="13"/>
        <pc:sldMkLst>
          <pc:docMk/>
          <pc:sldMk cId="0" sldId="583"/>
        </pc:sldMkLst>
      </pc:sldChg>
      <pc:sldChg chg="del">
        <pc:chgData name="" userId="" providerId="" clId="Web-{E2D624F4-2086-4675-8266-D76FB627C00D}" dt="2018-03-06T13:28:40.489" v="9"/>
        <pc:sldMkLst>
          <pc:docMk/>
          <pc:sldMk cId="0" sldId="584"/>
        </pc:sldMkLst>
      </pc:sldChg>
      <pc:sldChg chg="del">
        <pc:chgData name="" userId="" providerId="" clId="Web-{E2D624F4-2086-4675-8266-D76FB627C00D}" dt="2018-03-06T13:28:40.489" v="8"/>
        <pc:sldMkLst>
          <pc:docMk/>
          <pc:sldMk cId="0" sldId="585"/>
        </pc:sldMkLst>
      </pc:sldChg>
      <pc:sldChg chg="ord">
        <pc:chgData name="" userId="" providerId="" clId="Web-{E2D624F4-2086-4675-8266-D76FB627C00D}" dt="2018-03-06T13:22:32.848" v="2"/>
        <pc:sldMkLst>
          <pc:docMk/>
          <pc:sldMk cId="0" sldId="615"/>
        </pc:sldMkLst>
      </pc:sldChg>
      <pc:sldChg chg="ord">
        <pc:chgData name="" userId="" providerId="" clId="Web-{E2D624F4-2086-4675-8266-D76FB627C00D}" dt="2018-03-06T13:22:32.848" v="1"/>
        <pc:sldMkLst>
          <pc:docMk/>
          <pc:sldMk cId="0" sldId="616"/>
        </pc:sldMkLst>
      </pc:sldChg>
      <pc:sldChg chg="add del ord">
        <pc:chgData name="" userId="" providerId="" clId="Web-{E2D624F4-2086-4675-8266-D76FB627C00D}" dt="2018-03-06T13:26:00.348" v="5"/>
        <pc:sldMkLst>
          <pc:docMk/>
          <pc:sldMk cId="2099877378" sldId="617"/>
        </pc:sldMkLst>
      </pc:sldChg>
      <pc:sldChg chg="add">
        <pc:chgData name="" userId="" providerId="" clId="Web-{E2D624F4-2086-4675-8266-D76FB627C00D}" dt="2018-03-06T13:26:15.395" v="6"/>
        <pc:sldMkLst>
          <pc:docMk/>
          <pc:sldMk cId="325735481" sldId="618"/>
        </pc:sldMkLst>
      </pc:sldChg>
      <pc:sldChg chg="add ord replId">
        <pc:chgData name="" userId="" providerId="" clId="Web-{E2D624F4-2086-4675-8266-D76FB627C00D}" dt="2018-03-06T13:34:26.098" v="21"/>
        <pc:sldMkLst>
          <pc:docMk/>
          <pc:sldMk cId="932183834" sldId="619"/>
        </pc:sldMkLst>
      </pc:sldChg>
      <pc:sldChg chg="addSp delSp modSp add replId">
        <pc:chgData name="" userId="" providerId="" clId="Web-{E2D624F4-2086-4675-8266-D76FB627C00D}" dt="2018-03-06T13:45:05.507" v="129"/>
        <pc:sldMkLst>
          <pc:docMk/>
          <pc:sldMk cId="2933632889" sldId="620"/>
        </pc:sldMkLst>
        <pc:spChg chg="mod">
          <ac:chgData name="" userId="" providerId="" clId="Web-{E2D624F4-2086-4675-8266-D76FB627C00D}" dt="2018-03-06T13:44:20.960" v="118"/>
          <ac:spMkLst>
            <pc:docMk/>
            <pc:sldMk cId="2933632889" sldId="620"/>
            <ac:spMk id="2" creationId="{00000000-0000-0000-0000-000000000000}"/>
          </ac:spMkLst>
        </pc:spChg>
        <pc:spChg chg="mod">
          <ac:chgData name="" userId="" providerId="" clId="Web-{E2D624F4-2086-4675-8266-D76FB627C00D}" dt="2018-03-06T13:45:05.507" v="129"/>
          <ac:spMkLst>
            <pc:docMk/>
            <pc:sldMk cId="2933632889" sldId="620"/>
            <ac:spMk id="3" creationId="{00000000-0000-0000-0000-000000000000}"/>
          </ac:spMkLst>
        </pc:spChg>
        <pc:spChg chg="add del mod">
          <ac:chgData name="" userId="" providerId="" clId="Web-{E2D624F4-2086-4675-8266-D76FB627C00D}" dt="2018-03-06T13:43:05.507" v="40"/>
          <ac:spMkLst>
            <pc:docMk/>
            <pc:sldMk cId="2933632889" sldId="620"/>
            <ac:spMk id="8" creationId="{4A2F904C-045F-4BFA-9999-DE2AC18D6C12}"/>
          </ac:spMkLst>
        </pc:spChg>
        <pc:picChg chg="del">
          <ac:chgData name="" userId="" providerId="" clId="Web-{E2D624F4-2086-4675-8266-D76FB627C00D}" dt="2018-03-06T13:43:00.757" v="39"/>
          <ac:picMkLst>
            <pc:docMk/>
            <pc:sldMk cId="2933632889" sldId="620"/>
            <ac:picMk id="6" creationId="{00000000-0000-0000-0000-000000000000}"/>
          </ac:picMkLst>
        </pc:picChg>
        <pc:picChg chg="add mod ord">
          <ac:chgData name="" userId="" providerId="" clId="Web-{E2D624F4-2086-4675-8266-D76FB627C00D}" dt="2018-03-06T13:43:05.507" v="40"/>
          <ac:picMkLst>
            <pc:docMk/>
            <pc:sldMk cId="2933632889" sldId="620"/>
            <ac:picMk id="9" creationId="{D5ABDB1C-9FBE-446A-A247-6303FF74F17E}"/>
          </ac:picMkLst>
        </pc:picChg>
      </pc:sld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4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FA14C02-144E-9441-883D-880B810EBAB5}" type="datetimeFigureOut">
              <a:rPr lang="en-US" smtClean="0"/>
              <a:t>3/12/18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BB64513-FD44-374E-B3CA-08B6FC232E45}" type="slidenum">
              <a:rPr lang="en-US" smtClean="0"/>
              <a:t>‹#›</a:t>
            </a:fld>
            <a:endParaRPr lang="en-US"/>
          </a:p>
        </p:txBody>
      </p:sp>
    </p:spTree>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A37AFE-FB1B-2246-A3DB-901FF71CE852}" type="datetimeFigureOut">
              <a:rPr lang="en-US" smtClean="0"/>
              <a:t>3/12/18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90B9810-2E87-B04A-9A8F-6A7C8B82C89F}" type="slidenum">
              <a:rPr lang="en-US" smtClean="0"/>
              <a:t>‹#›</a:t>
            </a:fld>
            <a:endParaRPr lang="en-US"/>
          </a:p>
        </p:txBody>
      </p:sp>
    </p:spTree>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 Id="rId3" Type="http://schemas.openxmlformats.org/officeDocument/2006/relationships/hyperlink" Target="https://nsidc.org/data/glacier_photo/repeat_photography.html" TargetMode="Externa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www.icecores.org/" TargetMode="External"/><Relationship Id="rId4" Type="http://schemas.openxmlformats.org/officeDocument/2006/relationships/hyperlink" Target="https://earthobservatory.nasa.gov/Features/Paleoclimatology_OxygenBalance/oxygen_balance.php" TargetMode="External"/><Relationship Id="rId5" Type="http://schemas.openxmlformats.org/officeDocument/2006/relationships/hyperlink" Target="http://polarmet.mps.ohio-state.edu/jbox/" TargetMode="External"/><Relationship Id="rId6" Type="http://schemas.openxmlformats.org/officeDocument/2006/relationships/hyperlink" Target="http://www-bprc.mps.ohio-state.edu/" TargetMode="External"/><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34.xml.rels><?xml version="1.0" encoding="UTF-8" standalone="yes"?>
<Relationships xmlns="http://schemas.openxmlformats.org/package/2006/relationships"><Relationship Id="rId3" Type="http://schemas.openxmlformats.org/officeDocument/2006/relationships/hyperlink" Target="http://www.icecores.org/" TargetMode="External"/><Relationship Id="rId4" Type="http://schemas.openxmlformats.org/officeDocument/2006/relationships/hyperlink" Target="https://earthobservatory.nasa.gov/Features/Paleoclimatology_OxygenBalance/oxygen_balance.php" TargetMode="External"/><Relationship Id="rId5" Type="http://schemas.openxmlformats.org/officeDocument/2006/relationships/hyperlink" Target="http://polarmet.mps.ohio-state.edu/jbox/" TargetMode="External"/><Relationship Id="rId6" Type="http://schemas.openxmlformats.org/officeDocument/2006/relationships/hyperlink" Target="http://www-bprc.mps.ohio-state.edu/" TargetMode="External"/><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4.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7.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8.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en.wikipedia.org/wiki/greenhouse_gas" TargetMode="External"/><Relationship Id="rId4" Type="http://schemas.openxmlformats.org/officeDocument/2006/relationships/hyperlink" Target="https://en.wikipedia.org/wiki/aerosol" TargetMode="External"/><Relationship Id="rId5" Type="http://schemas.openxmlformats.org/officeDocument/2006/relationships/hyperlink" Target="https://en.wikipedia.org/wiki/attribution_of_recent_climate_change" TargetMode="External"/><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90B9810-2E87-B04A-9A8F-6A7C8B82C89F}" type="slidenum">
              <a:rPr lang="en-US" smtClean="0"/>
              <a:t>1</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endParaRPr lang="en-US"/>
          </a:p>
        </p:txBody>
      </p:sp>
      <p:sp>
        <p:nvSpPr>
          <p:cNvPr id="5" name="Slide Number Placeholder 4"/>
          <p:cNvSpPr>
            <a:spLocks noGrp="1"/>
          </p:cNvSpPr>
          <p:nvPr>
            <p:ph type="sldNum" sz="quarter" idx="11"/>
          </p:nvPr>
        </p:nvSpPr>
        <p:spPr/>
        <p:txBody>
          <a:bodyPr/>
          <a:lstStyle/>
          <a:p>
            <a:fld id="{190B9810-2E87-B04A-9A8F-6A7C8B82C89F}" type="slidenum">
              <a:rPr lang="en-US" smtClean="0"/>
              <a:t>26</a:t>
            </a:fld>
            <a:endParaRPr lang="en-US"/>
          </a:p>
        </p:txBody>
      </p:sp>
    </p:spTree>
    <p:extLst>
      <p:ext uri="{BB962C8B-B14F-4D97-AF65-F5344CB8AC3E}">
        <p14:creationId xmlns:p14="http://schemas.microsoft.com/office/powerpoint/2010/main" val="7582654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endParaRPr lang="en-US"/>
          </a:p>
        </p:txBody>
      </p:sp>
      <p:sp>
        <p:nvSpPr>
          <p:cNvPr id="5" name="Slide Number Placeholder 4"/>
          <p:cNvSpPr>
            <a:spLocks noGrp="1"/>
          </p:cNvSpPr>
          <p:nvPr>
            <p:ph type="sldNum" sz="quarter" idx="11"/>
          </p:nvPr>
        </p:nvSpPr>
        <p:spPr/>
        <p:txBody>
          <a:bodyPr/>
          <a:lstStyle/>
          <a:p>
            <a:fld id="{190B9810-2E87-B04A-9A8F-6A7C8B82C89F}" type="slidenum">
              <a:rPr lang="en-US" smtClean="0"/>
              <a:t>27</a:t>
            </a:fld>
            <a:endParaRPr lang="en-US"/>
          </a:p>
        </p:txBody>
      </p:sp>
    </p:spTree>
    <p:extLst>
      <p:ext uri="{BB962C8B-B14F-4D97-AF65-F5344CB8AC3E}">
        <p14:creationId xmlns:p14="http://schemas.microsoft.com/office/powerpoint/2010/main" val="765129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endParaRPr lang="en-US"/>
          </a:p>
        </p:txBody>
      </p:sp>
      <p:sp>
        <p:nvSpPr>
          <p:cNvPr id="5" name="Slide Number Placeholder 4"/>
          <p:cNvSpPr>
            <a:spLocks noGrp="1"/>
          </p:cNvSpPr>
          <p:nvPr>
            <p:ph type="sldNum" sz="quarter" idx="11"/>
          </p:nvPr>
        </p:nvSpPr>
        <p:spPr/>
        <p:txBody>
          <a:bodyPr/>
          <a:lstStyle/>
          <a:p>
            <a:fld id="{190B9810-2E87-B04A-9A8F-6A7C8B82C89F}" type="slidenum">
              <a:rPr lang="en-US" smtClean="0"/>
              <a:t>29</a:t>
            </a:fld>
            <a:endParaRPr lang="en-US"/>
          </a:p>
        </p:txBody>
      </p:sp>
    </p:spTree>
    <p:extLst>
      <p:ext uri="{BB962C8B-B14F-4D97-AF65-F5344CB8AC3E}">
        <p14:creationId xmlns:p14="http://schemas.microsoft.com/office/powerpoint/2010/main" val="12769714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endParaRPr lang="en-US"/>
          </a:p>
        </p:txBody>
      </p:sp>
      <p:sp>
        <p:nvSpPr>
          <p:cNvPr id="5" name="Slide Number Placeholder 4"/>
          <p:cNvSpPr>
            <a:spLocks noGrp="1"/>
          </p:cNvSpPr>
          <p:nvPr>
            <p:ph type="sldNum" sz="quarter" idx="11"/>
          </p:nvPr>
        </p:nvSpPr>
        <p:spPr/>
        <p:txBody>
          <a:bodyPr/>
          <a:lstStyle/>
          <a:p>
            <a:fld id="{190B9810-2E87-B04A-9A8F-6A7C8B82C89F}" type="slidenum">
              <a:rPr lang="en-US" smtClean="0"/>
              <a:t>31</a:t>
            </a:fld>
            <a:endParaRPr lang="en-US"/>
          </a:p>
        </p:txBody>
      </p:sp>
    </p:spTree>
    <p:extLst>
      <p:ext uri="{BB962C8B-B14F-4D97-AF65-F5344CB8AC3E}">
        <p14:creationId xmlns:p14="http://schemas.microsoft.com/office/powerpoint/2010/main" val="772882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endParaRPr lang="en-US"/>
          </a:p>
        </p:txBody>
      </p:sp>
      <p:sp>
        <p:nvSpPr>
          <p:cNvPr id="5" name="Slide Number Placeholder 4"/>
          <p:cNvSpPr>
            <a:spLocks noGrp="1"/>
          </p:cNvSpPr>
          <p:nvPr>
            <p:ph type="sldNum" sz="quarter" idx="11"/>
          </p:nvPr>
        </p:nvSpPr>
        <p:spPr/>
        <p:txBody>
          <a:bodyPr/>
          <a:lstStyle/>
          <a:p>
            <a:fld id="{190B9810-2E87-B04A-9A8F-6A7C8B82C89F}" type="slidenum">
              <a:rPr lang="en-US" smtClean="0"/>
              <a:t>32</a:t>
            </a:fld>
            <a:endParaRPr lang="en-US"/>
          </a:p>
        </p:txBody>
      </p:sp>
    </p:spTree>
    <p:extLst>
      <p:ext uri="{BB962C8B-B14F-4D97-AF65-F5344CB8AC3E}">
        <p14:creationId xmlns:p14="http://schemas.microsoft.com/office/powerpoint/2010/main" val="16268311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endParaRPr lang="en-US"/>
          </a:p>
        </p:txBody>
      </p:sp>
      <p:sp>
        <p:nvSpPr>
          <p:cNvPr id="5" name="Slide Number Placeholder 4"/>
          <p:cNvSpPr>
            <a:spLocks noGrp="1"/>
          </p:cNvSpPr>
          <p:nvPr>
            <p:ph type="sldNum" sz="quarter" idx="11"/>
          </p:nvPr>
        </p:nvSpPr>
        <p:spPr/>
        <p:txBody>
          <a:bodyPr/>
          <a:lstStyle/>
          <a:p>
            <a:fld id="{190B9810-2E87-B04A-9A8F-6A7C8B82C89F}" type="slidenum">
              <a:rPr lang="en-US" smtClean="0"/>
              <a:t>33</a:t>
            </a:fld>
            <a:endParaRPr lang="en-US"/>
          </a:p>
        </p:txBody>
      </p:sp>
    </p:spTree>
    <p:extLst>
      <p:ext uri="{BB962C8B-B14F-4D97-AF65-F5344CB8AC3E}">
        <p14:creationId xmlns:p14="http://schemas.microsoft.com/office/powerpoint/2010/main" val="10564366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Largest interregional fluxes of emissions embodied in trade (Mt CO2 y−1) from dominant net exporting countries (blue) to the dominant net importing countries (red). Fluxes to and from Western Europe are aggregated to include the United Kingdom, France, Germany, Switzerland, Italy, Spain, Luxembourg, The Netherlands, and Sweden.</a:t>
            </a:r>
            <a:endParaRPr lang="en-US" dirty="0"/>
          </a:p>
        </p:txBody>
      </p:sp>
      <p:sp>
        <p:nvSpPr>
          <p:cNvPr id="4" name="Footer Placeholder 3"/>
          <p:cNvSpPr>
            <a:spLocks noGrp="1"/>
          </p:cNvSpPr>
          <p:nvPr>
            <p:ph type="ftr" sz="quarter" idx="10"/>
          </p:nvPr>
        </p:nvSpPr>
        <p:spPr/>
        <p:txBody>
          <a:bodyPr/>
          <a:lstStyle/>
          <a:p>
            <a:endParaRPr lang="en-US"/>
          </a:p>
        </p:txBody>
      </p:sp>
      <p:sp>
        <p:nvSpPr>
          <p:cNvPr id="5" name="Slide Number Placeholder 4"/>
          <p:cNvSpPr>
            <a:spLocks noGrp="1"/>
          </p:cNvSpPr>
          <p:nvPr>
            <p:ph type="sldNum" sz="quarter" idx="11"/>
          </p:nvPr>
        </p:nvSpPr>
        <p:spPr/>
        <p:txBody>
          <a:bodyPr/>
          <a:lstStyle/>
          <a:p>
            <a:fld id="{190B9810-2E87-B04A-9A8F-6A7C8B82C89F}" type="slidenum">
              <a:rPr lang="en-US" smtClean="0"/>
              <a:t>34</a:t>
            </a:fld>
            <a:endParaRPr lang="en-US"/>
          </a:p>
        </p:txBody>
      </p:sp>
    </p:spTree>
    <p:extLst>
      <p:ext uri="{BB962C8B-B14F-4D97-AF65-F5344CB8AC3E}">
        <p14:creationId xmlns:p14="http://schemas.microsoft.com/office/powerpoint/2010/main" val="21764189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Balance of CO2 emissions embodied in imports and exports of the largest net importing/exporting countries (and Middle East region). Colors represent</a:t>
            </a:r>
          </a:p>
          <a:p>
            <a:r>
              <a:rPr lang="en-US" sz="1200" b="0" i="0" u="none" strike="noStrike" kern="1200" baseline="0" dirty="0" smtClean="0">
                <a:solidFill>
                  <a:schemeClr val="tx1"/>
                </a:solidFill>
                <a:latin typeface="+mn-lt"/>
                <a:ea typeface="+mn-ea"/>
                <a:cs typeface="+mn-cs"/>
              </a:rPr>
              <a:t>trade in finished goods by industry sector. Traded intermediate goods (gray) are those used by industries in the importing country to meet consumer</a:t>
            </a:r>
          </a:p>
          <a:p>
            <a:r>
              <a:rPr lang="en-US" sz="1200" b="0" i="0" u="none" strike="noStrike" kern="1200" baseline="0" dirty="0" smtClean="0">
                <a:solidFill>
                  <a:schemeClr val="tx1"/>
                </a:solidFill>
                <a:latin typeface="+mn-lt"/>
                <a:ea typeface="+mn-ea"/>
                <a:cs typeface="+mn-cs"/>
              </a:rPr>
              <a:t>demand for domestic goods. </a:t>
            </a:r>
            <a:r>
              <a:rPr lang="en-US" sz="1200" b="0" i="0" u="none" strike="noStrike" kern="1200" baseline="0" dirty="0" err="1" smtClean="0">
                <a:solidFill>
                  <a:schemeClr val="tx1"/>
                </a:solidFill>
                <a:latin typeface="+mn-lt"/>
                <a:ea typeface="+mn-ea"/>
                <a:cs typeface="+mn-cs"/>
              </a:rPr>
              <a:t>nec</a:t>
            </a:r>
            <a:r>
              <a:rPr lang="en-US" sz="1200" b="0" i="0" u="none" strike="noStrike" kern="1200" baseline="0" dirty="0" smtClean="0">
                <a:solidFill>
                  <a:schemeClr val="tx1"/>
                </a:solidFill>
                <a:latin typeface="+mn-lt"/>
                <a:ea typeface="+mn-ea"/>
                <a:cs typeface="+mn-cs"/>
              </a:rPr>
              <a:t>, “not elsewhere classified.”</a:t>
            </a:r>
            <a:endParaRPr lang="en-US" dirty="0"/>
          </a:p>
        </p:txBody>
      </p:sp>
      <p:sp>
        <p:nvSpPr>
          <p:cNvPr id="4" name="Footer Placeholder 3"/>
          <p:cNvSpPr>
            <a:spLocks noGrp="1"/>
          </p:cNvSpPr>
          <p:nvPr>
            <p:ph type="ftr" sz="quarter" idx="10"/>
          </p:nvPr>
        </p:nvSpPr>
        <p:spPr/>
        <p:txBody>
          <a:bodyPr/>
          <a:lstStyle/>
          <a:p>
            <a:endParaRPr lang="en-US"/>
          </a:p>
        </p:txBody>
      </p:sp>
      <p:sp>
        <p:nvSpPr>
          <p:cNvPr id="5" name="Slide Number Placeholder 4"/>
          <p:cNvSpPr>
            <a:spLocks noGrp="1"/>
          </p:cNvSpPr>
          <p:nvPr>
            <p:ph type="sldNum" sz="quarter" idx="11"/>
          </p:nvPr>
        </p:nvSpPr>
        <p:spPr/>
        <p:txBody>
          <a:bodyPr/>
          <a:lstStyle/>
          <a:p>
            <a:fld id="{190B9810-2E87-B04A-9A8F-6A7C8B82C89F}" type="slidenum">
              <a:rPr lang="en-US" smtClean="0"/>
              <a:t>35</a:t>
            </a:fld>
            <a:endParaRPr lang="en-US"/>
          </a:p>
        </p:txBody>
      </p:sp>
    </p:spTree>
    <p:extLst>
      <p:ext uri="{BB962C8B-B14F-4D97-AF65-F5344CB8AC3E}">
        <p14:creationId xmlns:p14="http://schemas.microsoft.com/office/powerpoint/2010/main" val="20937727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Balance of CO2 emissions embodied in imports and exports of the largest net importing/exporting countries (and Middle East region). Colors represent</a:t>
            </a:r>
          </a:p>
          <a:p>
            <a:r>
              <a:rPr lang="en-US" sz="1200" b="0" i="0" u="none" strike="noStrike" kern="1200" baseline="0" dirty="0" smtClean="0">
                <a:solidFill>
                  <a:schemeClr val="tx1"/>
                </a:solidFill>
                <a:latin typeface="+mn-lt"/>
                <a:ea typeface="+mn-ea"/>
                <a:cs typeface="+mn-cs"/>
              </a:rPr>
              <a:t>trade in finished goods by industry sector. Traded intermediate goods (gray) are those used by industries in the importing country to meet consumer</a:t>
            </a:r>
          </a:p>
          <a:p>
            <a:r>
              <a:rPr lang="en-US" sz="1200" b="0" i="0" u="none" strike="noStrike" kern="1200" baseline="0" dirty="0" smtClean="0">
                <a:solidFill>
                  <a:schemeClr val="tx1"/>
                </a:solidFill>
                <a:latin typeface="+mn-lt"/>
                <a:ea typeface="+mn-ea"/>
                <a:cs typeface="+mn-cs"/>
              </a:rPr>
              <a:t>demand for domestic goods. </a:t>
            </a:r>
            <a:r>
              <a:rPr lang="en-US" sz="1200" b="0" i="0" u="none" strike="noStrike" kern="1200" baseline="0" dirty="0" err="1" smtClean="0">
                <a:solidFill>
                  <a:schemeClr val="tx1"/>
                </a:solidFill>
                <a:latin typeface="+mn-lt"/>
                <a:ea typeface="+mn-ea"/>
                <a:cs typeface="+mn-cs"/>
              </a:rPr>
              <a:t>nec</a:t>
            </a:r>
            <a:r>
              <a:rPr lang="en-US" sz="1200" b="0" i="0" u="none" strike="noStrike" kern="1200" baseline="0" dirty="0" smtClean="0">
                <a:solidFill>
                  <a:schemeClr val="tx1"/>
                </a:solidFill>
                <a:latin typeface="+mn-lt"/>
                <a:ea typeface="+mn-ea"/>
                <a:cs typeface="+mn-cs"/>
              </a:rPr>
              <a:t>, “not elsewhere classified.”</a:t>
            </a:r>
            <a:endParaRPr lang="en-US" dirty="0"/>
          </a:p>
        </p:txBody>
      </p:sp>
      <p:sp>
        <p:nvSpPr>
          <p:cNvPr id="4" name="Footer Placeholder 3"/>
          <p:cNvSpPr>
            <a:spLocks noGrp="1"/>
          </p:cNvSpPr>
          <p:nvPr>
            <p:ph type="ftr" sz="quarter" idx="10"/>
          </p:nvPr>
        </p:nvSpPr>
        <p:spPr/>
        <p:txBody>
          <a:bodyPr/>
          <a:lstStyle/>
          <a:p>
            <a:endParaRPr lang="en-US"/>
          </a:p>
        </p:txBody>
      </p:sp>
      <p:sp>
        <p:nvSpPr>
          <p:cNvPr id="5" name="Slide Number Placeholder 4"/>
          <p:cNvSpPr>
            <a:spLocks noGrp="1"/>
          </p:cNvSpPr>
          <p:nvPr>
            <p:ph type="sldNum" sz="quarter" idx="11"/>
          </p:nvPr>
        </p:nvSpPr>
        <p:spPr/>
        <p:txBody>
          <a:bodyPr/>
          <a:lstStyle/>
          <a:p>
            <a:fld id="{190B9810-2E87-B04A-9A8F-6A7C8B82C89F}" type="slidenum">
              <a:rPr lang="en-US" smtClean="0"/>
              <a:t>37</a:t>
            </a:fld>
            <a:endParaRPr lang="en-US"/>
          </a:p>
        </p:txBody>
      </p:sp>
    </p:spTree>
    <p:extLst>
      <p:ext uri="{BB962C8B-B14F-4D97-AF65-F5344CB8AC3E}">
        <p14:creationId xmlns:p14="http://schemas.microsoft.com/office/powerpoint/2010/main" val="10579870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Balance of CO2 emissions embodied in imports and exports of the largest net importing/exporting countries (and Middle East region). Colors represent</a:t>
            </a:r>
          </a:p>
          <a:p>
            <a:r>
              <a:rPr lang="en-US" sz="1200" b="0" i="0" u="none" strike="noStrike" kern="1200" baseline="0" dirty="0" smtClean="0">
                <a:solidFill>
                  <a:schemeClr val="tx1"/>
                </a:solidFill>
                <a:latin typeface="+mn-lt"/>
                <a:ea typeface="+mn-ea"/>
                <a:cs typeface="+mn-cs"/>
              </a:rPr>
              <a:t>trade in finished goods by industry sector. Traded intermediate goods (gray) are those used by industries in the importing country to meet consumer</a:t>
            </a:r>
          </a:p>
          <a:p>
            <a:r>
              <a:rPr lang="en-US" sz="1200" b="0" i="0" u="none" strike="noStrike" kern="1200" baseline="0" dirty="0" smtClean="0">
                <a:solidFill>
                  <a:schemeClr val="tx1"/>
                </a:solidFill>
                <a:latin typeface="+mn-lt"/>
                <a:ea typeface="+mn-ea"/>
                <a:cs typeface="+mn-cs"/>
              </a:rPr>
              <a:t>demand for domestic goods. </a:t>
            </a:r>
            <a:r>
              <a:rPr lang="en-US" sz="1200" b="0" i="0" u="none" strike="noStrike" kern="1200" baseline="0" dirty="0" err="1" smtClean="0">
                <a:solidFill>
                  <a:schemeClr val="tx1"/>
                </a:solidFill>
                <a:latin typeface="+mn-lt"/>
                <a:ea typeface="+mn-ea"/>
                <a:cs typeface="+mn-cs"/>
              </a:rPr>
              <a:t>nec</a:t>
            </a:r>
            <a:r>
              <a:rPr lang="en-US" sz="1200" b="0" i="0" u="none" strike="noStrike" kern="1200" baseline="0" dirty="0" smtClean="0">
                <a:solidFill>
                  <a:schemeClr val="tx1"/>
                </a:solidFill>
                <a:latin typeface="+mn-lt"/>
                <a:ea typeface="+mn-ea"/>
                <a:cs typeface="+mn-cs"/>
              </a:rPr>
              <a:t>, “not elsewhere classified.”</a:t>
            </a:r>
            <a:endParaRPr lang="en-US" dirty="0"/>
          </a:p>
        </p:txBody>
      </p:sp>
      <p:sp>
        <p:nvSpPr>
          <p:cNvPr id="4" name="Footer Placeholder 3"/>
          <p:cNvSpPr>
            <a:spLocks noGrp="1"/>
          </p:cNvSpPr>
          <p:nvPr>
            <p:ph type="ftr" sz="quarter" idx="10"/>
          </p:nvPr>
        </p:nvSpPr>
        <p:spPr/>
        <p:txBody>
          <a:bodyPr/>
          <a:lstStyle/>
          <a:p>
            <a:endParaRPr lang="en-US"/>
          </a:p>
        </p:txBody>
      </p:sp>
      <p:sp>
        <p:nvSpPr>
          <p:cNvPr id="5" name="Slide Number Placeholder 4"/>
          <p:cNvSpPr>
            <a:spLocks noGrp="1"/>
          </p:cNvSpPr>
          <p:nvPr>
            <p:ph type="sldNum" sz="quarter" idx="11"/>
          </p:nvPr>
        </p:nvSpPr>
        <p:spPr/>
        <p:txBody>
          <a:bodyPr/>
          <a:lstStyle/>
          <a:p>
            <a:fld id="{190B9810-2E87-B04A-9A8F-6A7C8B82C89F}" type="slidenum">
              <a:rPr lang="en-US" smtClean="0"/>
              <a:t>38</a:t>
            </a:fld>
            <a:endParaRPr lang="en-US"/>
          </a:p>
        </p:txBody>
      </p:sp>
    </p:spTree>
    <p:extLst>
      <p:ext uri="{BB962C8B-B14F-4D97-AF65-F5344CB8AC3E}">
        <p14:creationId xmlns:p14="http://schemas.microsoft.com/office/powerpoint/2010/main" val="25120208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0" i="0" kern="1200" dirty="0">
                <a:solidFill>
                  <a:schemeClr val="tx1"/>
                </a:solidFill>
                <a:effectLst/>
                <a:latin typeface="+mn-lt"/>
                <a:ea typeface="+mn-ea"/>
                <a:cs typeface="+mn-cs"/>
              </a:rPr>
              <a:t>Glacier Bay National Park and Reserve's White Thunder Ridge as seen on August 13, 1941 (left) and August 31, 2004 (right). Muir Glacier has retreated out of the field of view, Riggs Glacier has thinned and retreated significantly, and dense new vegetation has appeared. Muir Glacier was more than 2,000 feet thick in 1941. 2004 USGS photo by B.F. </a:t>
            </a:r>
            <a:r>
              <a:rPr lang="en-US" sz="900" b="0" i="0" kern="1200" dirty="0" err="1">
                <a:solidFill>
                  <a:schemeClr val="tx1"/>
                </a:solidFill>
                <a:effectLst/>
                <a:latin typeface="+mn-lt"/>
                <a:ea typeface="+mn-ea"/>
                <a:cs typeface="+mn-cs"/>
              </a:rPr>
              <a:t>Molnia</a:t>
            </a:r>
            <a:r>
              <a:rPr lang="en-US" sz="900" b="0" i="0" kern="1200" dirty="0">
                <a:solidFill>
                  <a:schemeClr val="tx1"/>
                </a:solidFill>
                <a:effectLst/>
                <a:latin typeface="+mn-lt"/>
                <a:ea typeface="+mn-ea"/>
                <a:cs typeface="+mn-cs"/>
              </a:rPr>
              <a:t>; 1941 photo by W.O. Field. See </a:t>
            </a:r>
            <a:r>
              <a:rPr lang="en-US" sz="900" b="0" i="0" u="none" strike="noStrike" kern="1200" dirty="0">
                <a:solidFill>
                  <a:schemeClr val="tx1"/>
                </a:solidFill>
                <a:effectLst/>
                <a:latin typeface="+mn-lt"/>
                <a:ea typeface="+mn-ea"/>
                <a:cs typeface="+mn-cs"/>
                <a:hlinkClick r:id="rId3"/>
              </a:rPr>
              <a:t>Repeat Photography of Glaciers</a:t>
            </a:r>
            <a:r>
              <a:rPr lang="en-US" sz="900" b="0" i="0" kern="1200" dirty="0">
                <a:solidFill>
                  <a:schemeClr val="tx1"/>
                </a:solidFill>
                <a:effectLst/>
                <a:latin typeface="+mn-lt"/>
                <a:ea typeface="+mn-ea"/>
                <a:cs typeface="+mn-cs"/>
              </a:rPr>
              <a:t> in the Glacier Photograph Collection to access this and other photograph pairs.</a:t>
            </a:r>
            <a:endParaRPr lang="en-US" dirty="0"/>
          </a:p>
        </p:txBody>
      </p:sp>
      <p:sp>
        <p:nvSpPr>
          <p:cNvPr id="4" name="Slide Number Placeholder 3"/>
          <p:cNvSpPr>
            <a:spLocks noGrp="1"/>
          </p:cNvSpPr>
          <p:nvPr>
            <p:ph type="sldNum" sz="quarter" idx="10"/>
          </p:nvPr>
        </p:nvSpPr>
        <p:spPr/>
        <p:txBody>
          <a:bodyPr/>
          <a:lstStyle/>
          <a:p>
            <a:fld id="{7D6678BE-DA0B-7049-9F16-2507E93409D5}" type="slidenum">
              <a:rPr lang="en-US" smtClean="0"/>
              <a:t>7</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Balance of CO2 emissions embodied in imports and exports of the largest net importing/exporting countries (and Middle East region). Colors represent</a:t>
            </a:r>
          </a:p>
          <a:p>
            <a:r>
              <a:rPr lang="en-US" sz="1200" b="0" i="0" u="none" strike="noStrike" kern="1200" baseline="0" dirty="0" smtClean="0">
                <a:solidFill>
                  <a:schemeClr val="tx1"/>
                </a:solidFill>
                <a:latin typeface="+mn-lt"/>
                <a:ea typeface="+mn-ea"/>
                <a:cs typeface="+mn-cs"/>
              </a:rPr>
              <a:t>trade in finished goods by industry sector. Traded intermediate goods (gray) are those used by industries in the importing country to meet consumer</a:t>
            </a:r>
          </a:p>
          <a:p>
            <a:r>
              <a:rPr lang="en-US" sz="1200" b="0" i="0" u="none" strike="noStrike" kern="1200" baseline="0" dirty="0" smtClean="0">
                <a:solidFill>
                  <a:schemeClr val="tx1"/>
                </a:solidFill>
                <a:latin typeface="+mn-lt"/>
                <a:ea typeface="+mn-ea"/>
                <a:cs typeface="+mn-cs"/>
              </a:rPr>
              <a:t>demand for domestic goods. </a:t>
            </a:r>
            <a:r>
              <a:rPr lang="en-US" sz="1200" b="0" i="0" u="none" strike="noStrike" kern="1200" baseline="0" dirty="0" err="1" smtClean="0">
                <a:solidFill>
                  <a:schemeClr val="tx1"/>
                </a:solidFill>
                <a:latin typeface="+mn-lt"/>
                <a:ea typeface="+mn-ea"/>
                <a:cs typeface="+mn-cs"/>
              </a:rPr>
              <a:t>nec</a:t>
            </a:r>
            <a:r>
              <a:rPr lang="en-US" sz="1200" b="0" i="0" u="none" strike="noStrike" kern="1200" baseline="0" dirty="0" smtClean="0">
                <a:solidFill>
                  <a:schemeClr val="tx1"/>
                </a:solidFill>
                <a:latin typeface="+mn-lt"/>
                <a:ea typeface="+mn-ea"/>
                <a:cs typeface="+mn-cs"/>
              </a:rPr>
              <a:t>, “not elsewhere classified.”</a:t>
            </a:r>
            <a:endParaRPr lang="en-US" dirty="0"/>
          </a:p>
        </p:txBody>
      </p:sp>
      <p:sp>
        <p:nvSpPr>
          <p:cNvPr id="4" name="Footer Placeholder 3"/>
          <p:cNvSpPr>
            <a:spLocks noGrp="1"/>
          </p:cNvSpPr>
          <p:nvPr>
            <p:ph type="ftr" sz="quarter" idx="10"/>
          </p:nvPr>
        </p:nvSpPr>
        <p:spPr/>
        <p:txBody>
          <a:bodyPr/>
          <a:lstStyle/>
          <a:p>
            <a:endParaRPr lang="en-US"/>
          </a:p>
        </p:txBody>
      </p:sp>
      <p:sp>
        <p:nvSpPr>
          <p:cNvPr id="5" name="Slide Number Placeholder 4"/>
          <p:cNvSpPr>
            <a:spLocks noGrp="1"/>
          </p:cNvSpPr>
          <p:nvPr>
            <p:ph type="sldNum" sz="quarter" idx="11"/>
          </p:nvPr>
        </p:nvSpPr>
        <p:spPr/>
        <p:txBody>
          <a:bodyPr/>
          <a:lstStyle/>
          <a:p>
            <a:fld id="{190B9810-2E87-B04A-9A8F-6A7C8B82C89F}" type="slidenum">
              <a:rPr lang="en-US" smtClean="0"/>
              <a:t>39</a:t>
            </a:fld>
            <a:endParaRPr lang="en-US"/>
          </a:p>
        </p:txBody>
      </p:sp>
    </p:spTree>
    <p:extLst>
      <p:ext uri="{BB962C8B-B14F-4D97-AF65-F5344CB8AC3E}">
        <p14:creationId xmlns:p14="http://schemas.microsoft.com/office/powerpoint/2010/main" val="14006614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Balance of CO2 emissions embodied in imports and exports of the largest net importing/exporting countries (and Middle East region). Colors represent</a:t>
            </a:r>
          </a:p>
          <a:p>
            <a:r>
              <a:rPr lang="en-US" sz="1200" b="0" i="0" u="none" strike="noStrike" kern="1200" baseline="0" dirty="0" smtClean="0">
                <a:solidFill>
                  <a:schemeClr val="tx1"/>
                </a:solidFill>
                <a:latin typeface="+mn-lt"/>
                <a:ea typeface="+mn-ea"/>
                <a:cs typeface="+mn-cs"/>
              </a:rPr>
              <a:t>trade in finished goods by industry sector. Traded intermediate goods (gray) are those used by industries in the importing country to meet consumer</a:t>
            </a:r>
          </a:p>
          <a:p>
            <a:r>
              <a:rPr lang="en-US" sz="1200" b="0" i="0" u="none" strike="noStrike" kern="1200" baseline="0" dirty="0" smtClean="0">
                <a:solidFill>
                  <a:schemeClr val="tx1"/>
                </a:solidFill>
                <a:latin typeface="+mn-lt"/>
                <a:ea typeface="+mn-ea"/>
                <a:cs typeface="+mn-cs"/>
              </a:rPr>
              <a:t>demand for domestic goods. </a:t>
            </a:r>
            <a:r>
              <a:rPr lang="en-US" sz="1200" b="0" i="0" u="none" strike="noStrike" kern="1200" baseline="0" dirty="0" err="1" smtClean="0">
                <a:solidFill>
                  <a:schemeClr val="tx1"/>
                </a:solidFill>
                <a:latin typeface="+mn-lt"/>
                <a:ea typeface="+mn-ea"/>
                <a:cs typeface="+mn-cs"/>
              </a:rPr>
              <a:t>nec</a:t>
            </a:r>
            <a:r>
              <a:rPr lang="en-US" sz="1200" b="0" i="0" u="none" strike="noStrike" kern="1200" baseline="0" dirty="0" smtClean="0">
                <a:solidFill>
                  <a:schemeClr val="tx1"/>
                </a:solidFill>
                <a:latin typeface="+mn-lt"/>
                <a:ea typeface="+mn-ea"/>
                <a:cs typeface="+mn-cs"/>
              </a:rPr>
              <a:t>, “not elsewhere classified.”</a:t>
            </a:r>
            <a:endParaRPr lang="en-US" dirty="0"/>
          </a:p>
        </p:txBody>
      </p:sp>
      <p:sp>
        <p:nvSpPr>
          <p:cNvPr id="4" name="Footer Placeholder 3"/>
          <p:cNvSpPr>
            <a:spLocks noGrp="1"/>
          </p:cNvSpPr>
          <p:nvPr>
            <p:ph type="ftr" sz="quarter" idx="10"/>
          </p:nvPr>
        </p:nvSpPr>
        <p:spPr/>
        <p:txBody>
          <a:bodyPr/>
          <a:lstStyle/>
          <a:p>
            <a:endParaRPr lang="en-US"/>
          </a:p>
        </p:txBody>
      </p:sp>
      <p:sp>
        <p:nvSpPr>
          <p:cNvPr id="5" name="Slide Number Placeholder 4"/>
          <p:cNvSpPr>
            <a:spLocks noGrp="1"/>
          </p:cNvSpPr>
          <p:nvPr>
            <p:ph type="sldNum" sz="quarter" idx="11"/>
          </p:nvPr>
        </p:nvSpPr>
        <p:spPr/>
        <p:txBody>
          <a:bodyPr/>
          <a:lstStyle/>
          <a:p>
            <a:fld id="{190B9810-2E87-B04A-9A8F-6A7C8B82C89F}" type="slidenum">
              <a:rPr lang="en-US" smtClean="0"/>
              <a:t>40</a:t>
            </a:fld>
            <a:endParaRPr lang="en-US"/>
          </a:p>
        </p:txBody>
      </p:sp>
    </p:spTree>
    <p:extLst>
      <p:ext uri="{BB962C8B-B14F-4D97-AF65-F5344CB8AC3E}">
        <p14:creationId xmlns:p14="http://schemas.microsoft.com/office/powerpoint/2010/main" val="6552962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Balance of CO2 emissions embodied in imports and exports of the largest net importing/exporting countries (and Middle East region). Colors represent</a:t>
            </a:r>
          </a:p>
          <a:p>
            <a:r>
              <a:rPr lang="en-US" sz="1200" b="0" i="0" u="none" strike="noStrike" kern="1200" baseline="0" dirty="0" smtClean="0">
                <a:solidFill>
                  <a:schemeClr val="tx1"/>
                </a:solidFill>
                <a:latin typeface="+mn-lt"/>
                <a:ea typeface="+mn-ea"/>
                <a:cs typeface="+mn-cs"/>
              </a:rPr>
              <a:t>trade in finished goods by industry sector. Traded intermediate goods (gray) are those used by industries in the importing country to meet consumer</a:t>
            </a:r>
          </a:p>
          <a:p>
            <a:r>
              <a:rPr lang="en-US" sz="1200" b="0" i="0" u="none" strike="noStrike" kern="1200" baseline="0" dirty="0" smtClean="0">
                <a:solidFill>
                  <a:schemeClr val="tx1"/>
                </a:solidFill>
                <a:latin typeface="+mn-lt"/>
                <a:ea typeface="+mn-ea"/>
                <a:cs typeface="+mn-cs"/>
              </a:rPr>
              <a:t>demand for domestic goods. </a:t>
            </a:r>
            <a:r>
              <a:rPr lang="en-US" sz="1200" b="0" i="0" u="none" strike="noStrike" kern="1200" baseline="0" dirty="0" err="1" smtClean="0">
                <a:solidFill>
                  <a:schemeClr val="tx1"/>
                </a:solidFill>
                <a:latin typeface="+mn-lt"/>
                <a:ea typeface="+mn-ea"/>
                <a:cs typeface="+mn-cs"/>
              </a:rPr>
              <a:t>nec</a:t>
            </a:r>
            <a:r>
              <a:rPr lang="en-US" sz="1200" b="0" i="0" u="none" strike="noStrike" kern="1200" baseline="0" dirty="0" smtClean="0">
                <a:solidFill>
                  <a:schemeClr val="tx1"/>
                </a:solidFill>
                <a:latin typeface="+mn-lt"/>
                <a:ea typeface="+mn-ea"/>
                <a:cs typeface="+mn-cs"/>
              </a:rPr>
              <a:t>, “not elsewhere classified.”</a:t>
            </a:r>
            <a:endParaRPr lang="en-US" dirty="0"/>
          </a:p>
        </p:txBody>
      </p:sp>
      <p:sp>
        <p:nvSpPr>
          <p:cNvPr id="4" name="Footer Placeholder 3"/>
          <p:cNvSpPr>
            <a:spLocks noGrp="1"/>
          </p:cNvSpPr>
          <p:nvPr>
            <p:ph type="ftr" sz="quarter" idx="10"/>
          </p:nvPr>
        </p:nvSpPr>
        <p:spPr/>
        <p:txBody>
          <a:bodyPr/>
          <a:lstStyle/>
          <a:p>
            <a:endParaRPr lang="en-US"/>
          </a:p>
        </p:txBody>
      </p:sp>
      <p:sp>
        <p:nvSpPr>
          <p:cNvPr id="5" name="Slide Number Placeholder 4"/>
          <p:cNvSpPr>
            <a:spLocks noGrp="1"/>
          </p:cNvSpPr>
          <p:nvPr>
            <p:ph type="sldNum" sz="quarter" idx="11"/>
          </p:nvPr>
        </p:nvSpPr>
        <p:spPr/>
        <p:txBody>
          <a:bodyPr/>
          <a:lstStyle/>
          <a:p>
            <a:fld id="{190B9810-2E87-B04A-9A8F-6A7C8B82C89F}" type="slidenum">
              <a:rPr lang="en-US" smtClean="0"/>
              <a:t>42</a:t>
            </a:fld>
            <a:endParaRPr lang="en-US"/>
          </a:p>
        </p:txBody>
      </p:sp>
    </p:spTree>
    <p:extLst>
      <p:ext uri="{BB962C8B-B14F-4D97-AF65-F5344CB8AC3E}">
        <p14:creationId xmlns:p14="http://schemas.microsoft.com/office/powerpoint/2010/main" val="15711408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Balance of CO2 emissions embodied in imports and exports of the largest net importing/exporting countries (and Middle East region). Colors represent</a:t>
            </a:r>
          </a:p>
          <a:p>
            <a:r>
              <a:rPr lang="en-US" sz="1200" b="0" i="0" u="none" strike="noStrike" kern="1200" baseline="0" dirty="0" smtClean="0">
                <a:solidFill>
                  <a:schemeClr val="tx1"/>
                </a:solidFill>
                <a:latin typeface="+mn-lt"/>
                <a:ea typeface="+mn-ea"/>
                <a:cs typeface="+mn-cs"/>
              </a:rPr>
              <a:t>trade in finished goods by industry sector. Traded intermediate goods (gray) are those used by industries in the importing country to meet consumer</a:t>
            </a:r>
          </a:p>
          <a:p>
            <a:r>
              <a:rPr lang="en-US" sz="1200" b="0" i="0" u="none" strike="noStrike" kern="1200" baseline="0" dirty="0" smtClean="0">
                <a:solidFill>
                  <a:schemeClr val="tx1"/>
                </a:solidFill>
                <a:latin typeface="+mn-lt"/>
                <a:ea typeface="+mn-ea"/>
                <a:cs typeface="+mn-cs"/>
              </a:rPr>
              <a:t>demand for domestic goods. </a:t>
            </a:r>
            <a:r>
              <a:rPr lang="en-US" sz="1200" b="0" i="0" u="none" strike="noStrike" kern="1200" baseline="0" dirty="0" err="1" smtClean="0">
                <a:solidFill>
                  <a:schemeClr val="tx1"/>
                </a:solidFill>
                <a:latin typeface="+mn-lt"/>
                <a:ea typeface="+mn-ea"/>
                <a:cs typeface="+mn-cs"/>
              </a:rPr>
              <a:t>nec</a:t>
            </a:r>
            <a:r>
              <a:rPr lang="en-US" sz="1200" b="0" i="0" u="none" strike="noStrike" kern="1200" baseline="0" dirty="0" smtClean="0">
                <a:solidFill>
                  <a:schemeClr val="tx1"/>
                </a:solidFill>
                <a:latin typeface="+mn-lt"/>
                <a:ea typeface="+mn-ea"/>
                <a:cs typeface="+mn-cs"/>
              </a:rPr>
              <a:t>, “not elsewhere classified.”</a:t>
            </a:r>
            <a:endParaRPr lang="en-US" dirty="0"/>
          </a:p>
        </p:txBody>
      </p:sp>
      <p:sp>
        <p:nvSpPr>
          <p:cNvPr id="4" name="Footer Placeholder 3"/>
          <p:cNvSpPr>
            <a:spLocks noGrp="1"/>
          </p:cNvSpPr>
          <p:nvPr>
            <p:ph type="ftr" sz="quarter" idx="10"/>
          </p:nvPr>
        </p:nvSpPr>
        <p:spPr/>
        <p:txBody>
          <a:bodyPr/>
          <a:lstStyle/>
          <a:p>
            <a:endParaRPr lang="en-US"/>
          </a:p>
        </p:txBody>
      </p:sp>
      <p:sp>
        <p:nvSpPr>
          <p:cNvPr id="5" name="Slide Number Placeholder 4"/>
          <p:cNvSpPr>
            <a:spLocks noGrp="1"/>
          </p:cNvSpPr>
          <p:nvPr>
            <p:ph type="sldNum" sz="quarter" idx="11"/>
          </p:nvPr>
        </p:nvSpPr>
        <p:spPr/>
        <p:txBody>
          <a:bodyPr/>
          <a:lstStyle/>
          <a:p>
            <a:fld id="{190B9810-2E87-B04A-9A8F-6A7C8B82C89F}" type="slidenum">
              <a:rPr lang="en-US" smtClean="0"/>
              <a:t>43</a:t>
            </a:fld>
            <a:endParaRPr lang="en-US"/>
          </a:p>
        </p:txBody>
      </p:sp>
    </p:spTree>
    <p:extLst>
      <p:ext uri="{BB962C8B-B14F-4D97-AF65-F5344CB8AC3E}">
        <p14:creationId xmlns:p14="http://schemas.microsoft.com/office/powerpoint/2010/main" val="12381131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Balance of CO2 emissions embodied in imports and exports of the largest net importing/exporting countries (and Middle East region). Colors represent</a:t>
            </a:r>
          </a:p>
          <a:p>
            <a:r>
              <a:rPr lang="en-US" sz="1200" b="0" i="0" u="none" strike="noStrike" kern="1200" baseline="0" dirty="0" smtClean="0">
                <a:solidFill>
                  <a:schemeClr val="tx1"/>
                </a:solidFill>
                <a:latin typeface="+mn-lt"/>
                <a:ea typeface="+mn-ea"/>
                <a:cs typeface="+mn-cs"/>
              </a:rPr>
              <a:t>trade in finished goods by industry sector. Traded intermediate goods (gray) are those used by industries in the importing country to meet consumer</a:t>
            </a:r>
          </a:p>
          <a:p>
            <a:r>
              <a:rPr lang="en-US" sz="1200" b="0" i="0" u="none" strike="noStrike" kern="1200" baseline="0" dirty="0" smtClean="0">
                <a:solidFill>
                  <a:schemeClr val="tx1"/>
                </a:solidFill>
                <a:latin typeface="+mn-lt"/>
                <a:ea typeface="+mn-ea"/>
                <a:cs typeface="+mn-cs"/>
              </a:rPr>
              <a:t>demand for domestic goods. </a:t>
            </a:r>
            <a:r>
              <a:rPr lang="en-US" sz="1200" b="0" i="0" u="none" strike="noStrike" kern="1200" baseline="0" dirty="0" err="1" smtClean="0">
                <a:solidFill>
                  <a:schemeClr val="tx1"/>
                </a:solidFill>
                <a:latin typeface="+mn-lt"/>
                <a:ea typeface="+mn-ea"/>
                <a:cs typeface="+mn-cs"/>
              </a:rPr>
              <a:t>nec</a:t>
            </a:r>
            <a:r>
              <a:rPr lang="en-US" sz="1200" b="0" i="0" u="none" strike="noStrike" kern="1200" baseline="0" dirty="0" smtClean="0">
                <a:solidFill>
                  <a:schemeClr val="tx1"/>
                </a:solidFill>
                <a:latin typeface="+mn-lt"/>
                <a:ea typeface="+mn-ea"/>
                <a:cs typeface="+mn-cs"/>
              </a:rPr>
              <a:t>, “not elsewhere classified.”</a:t>
            </a:r>
            <a:endParaRPr lang="en-US" dirty="0"/>
          </a:p>
        </p:txBody>
      </p:sp>
      <p:sp>
        <p:nvSpPr>
          <p:cNvPr id="4" name="Footer Placeholder 3"/>
          <p:cNvSpPr>
            <a:spLocks noGrp="1"/>
          </p:cNvSpPr>
          <p:nvPr>
            <p:ph type="ftr" sz="quarter" idx="10"/>
          </p:nvPr>
        </p:nvSpPr>
        <p:spPr/>
        <p:txBody>
          <a:bodyPr/>
          <a:lstStyle/>
          <a:p>
            <a:endParaRPr lang="en-US"/>
          </a:p>
        </p:txBody>
      </p:sp>
      <p:sp>
        <p:nvSpPr>
          <p:cNvPr id="5" name="Slide Number Placeholder 4"/>
          <p:cNvSpPr>
            <a:spLocks noGrp="1"/>
          </p:cNvSpPr>
          <p:nvPr>
            <p:ph type="sldNum" sz="quarter" idx="11"/>
          </p:nvPr>
        </p:nvSpPr>
        <p:spPr/>
        <p:txBody>
          <a:bodyPr/>
          <a:lstStyle/>
          <a:p>
            <a:fld id="{190B9810-2E87-B04A-9A8F-6A7C8B82C89F}" type="slidenum">
              <a:rPr lang="en-US" smtClean="0"/>
              <a:t>44</a:t>
            </a:fld>
            <a:endParaRPr lang="en-US"/>
          </a:p>
        </p:txBody>
      </p:sp>
    </p:spTree>
    <p:extLst>
      <p:ext uri="{BB962C8B-B14F-4D97-AF65-F5344CB8AC3E}">
        <p14:creationId xmlns:p14="http://schemas.microsoft.com/office/powerpoint/2010/main" val="7094159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Balance of CO2 emissions embodied in imports and exports of the largest net importing/exporting countries (and Middle East region). Colors represent</a:t>
            </a:r>
          </a:p>
          <a:p>
            <a:r>
              <a:rPr lang="en-US" sz="1200" b="0" i="0" u="none" strike="noStrike" kern="1200" baseline="0" dirty="0" smtClean="0">
                <a:solidFill>
                  <a:schemeClr val="tx1"/>
                </a:solidFill>
                <a:latin typeface="+mn-lt"/>
                <a:ea typeface="+mn-ea"/>
                <a:cs typeface="+mn-cs"/>
              </a:rPr>
              <a:t>trade in finished goods by industry sector. Traded intermediate goods (gray) are those used by industries in the importing country to meet consumer</a:t>
            </a:r>
          </a:p>
          <a:p>
            <a:r>
              <a:rPr lang="en-US" sz="1200" b="0" i="0" u="none" strike="noStrike" kern="1200" baseline="0" dirty="0" smtClean="0">
                <a:solidFill>
                  <a:schemeClr val="tx1"/>
                </a:solidFill>
                <a:latin typeface="+mn-lt"/>
                <a:ea typeface="+mn-ea"/>
                <a:cs typeface="+mn-cs"/>
              </a:rPr>
              <a:t>demand for domestic goods. </a:t>
            </a:r>
            <a:r>
              <a:rPr lang="en-US" sz="1200" b="0" i="0" u="none" strike="noStrike" kern="1200" baseline="0" dirty="0" err="1" smtClean="0">
                <a:solidFill>
                  <a:schemeClr val="tx1"/>
                </a:solidFill>
                <a:latin typeface="+mn-lt"/>
                <a:ea typeface="+mn-ea"/>
                <a:cs typeface="+mn-cs"/>
              </a:rPr>
              <a:t>nec</a:t>
            </a:r>
            <a:r>
              <a:rPr lang="en-US" sz="1200" b="0" i="0" u="none" strike="noStrike" kern="1200" baseline="0" dirty="0" smtClean="0">
                <a:solidFill>
                  <a:schemeClr val="tx1"/>
                </a:solidFill>
                <a:latin typeface="+mn-lt"/>
                <a:ea typeface="+mn-ea"/>
                <a:cs typeface="+mn-cs"/>
              </a:rPr>
              <a:t>, “not elsewhere classified.”</a:t>
            </a:r>
            <a:endParaRPr lang="en-US" dirty="0"/>
          </a:p>
        </p:txBody>
      </p:sp>
      <p:sp>
        <p:nvSpPr>
          <p:cNvPr id="4" name="Footer Placeholder 3"/>
          <p:cNvSpPr>
            <a:spLocks noGrp="1"/>
          </p:cNvSpPr>
          <p:nvPr>
            <p:ph type="ftr" sz="quarter" idx="10"/>
          </p:nvPr>
        </p:nvSpPr>
        <p:spPr/>
        <p:txBody>
          <a:bodyPr/>
          <a:lstStyle/>
          <a:p>
            <a:endParaRPr lang="en-US"/>
          </a:p>
        </p:txBody>
      </p:sp>
      <p:sp>
        <p:nvSpPr>
          <p:cNvPr id="5" name="Slide Number Placeholder 4"/>
          <p:cNvSpPr>
            <a:spLocks noGrp="1"/>
          </p:cNvSpPr>
          <p:nvPr>
            <p:ph type="sldNum" sz="quarter" idx="11"/>
          </p:nvPr>
        </p:nvSpPr>
        <p:spPr/>
        <p:txBody>
          <a:bodyPr/>
          <a:lstStyle/>
          <a:p>
            <a:fld id="{190B9810-2E87-B04A-9A8F-6A7C8B82C89F}" type="slidenum">
              <a:rPr lang="en-US" smtClean="0"/>
              <a:t>45</a:t>
            </a:fld>
            <a:endParaRPr lang="en-US"/>
          </a:p>
        </p:txBody>
      </p:sp>
    </p:spTree>
    <p:extLst>
      <p:ext uri="{BB962C8B-B14F-4D97-AF65-F5344CB8AC3E}">
        <p14:creationId xmlns:p14="http://schemas.microsoft.com/office/powerpoint/2010/main" val="27620728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endParaRPr lang="en-US"/>
          </a:p>
        </p:txBody>
      </p:sp>
      <p:sp>
        <p:nvSpPr>
          <p:cNvPr id="5" name="Slide Number Placeholder 4"/>
          <p:cNvSpPr>
            <a:spLocks noGrp="1"/>
          </p:cNvSpPr>
          <p:nvPr>
            <p:ph type="sldNum" sz="quarter" idx="11"/>
          </p:nvPr>
        </p:nvSpPr>
        <p:spPr/>
        <p:txBody>
          <a:bodyPr/>
          <a:lstStyle/>
          <a:p>
            <a:fld id="{190B9810-2E87-B04A-9A8F-6A7C8B82C89F}" type="slidenum">
              <a:rPr lang="en-US" smtClean="0"/>
              <a:t>49</a:t>
            </a:fld>
            <a:endParaRPr lang="en-US"/>
          </a:p>
        </p:txBody>
      </p:sp>
    </p:spTree>
    <p:extLst>
      <p:ext uri="{BB962C8B-B14F-4D97-AF65-F5344CB8AC3E}">
        <p14:creationId xmlns:p14="http://schemas.microsoft.com/office/powerpoint/2010/main" val="330904407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endParaRPr lang="en-US"/>
          </a:p>
        </p:txBody>
      </p:sp>
      <p:sp>
        <p:nvSpPr>
          <p:cNvPr id="5" name="Slide Number Placeholder 4"/>
          <p:cNvSpPr>
            <a:spLocks noGrp="1"/>
          </p:cNvSpPr>
          <p:nvPr>
            <p:ph type="sldNum" sz="quarter" idx="11"/>
          </p:nvPr>
        </p:nvSpPr>
        <p:spPr/>
        <p:txBody>
          <a:bodyPr/>
          <a:lstStyle/>
          <a:p>
            <a:fld id="{190B9810-2E87-B04A-9A8F-6A7C8B82C89F}" type="slidenum">
              <a:rPr lang="en-US" smtClean="0"/>
              <a:t>50</a:t>
            </a:fld>
            <a:endParaRPr lang="en-US"/>
          </a:p>
        </p:txBody>
      </p:sp>
    </p:spTree>
    <p:extLst>
      <p:ext uri="{BB962C8B-B14F-4D97-AF65-F5344CB8AC3E}">
        <p14:creationId xmlns:p14="http://schemas.microsoft.com/office/powerpoint/2010/main" val="249941910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earthobservatory.nasa.gov</a:t>
            </a:r>
            <a:r>
              <a:rPr lang="en-US" dirty="0"/>
              <a:t>/Features/</a:t>
            </a:r>
            <a:r>
              <a:rPr lang="en-US" dirty="0" err="1"/>
              <a:t>Paleoclimatology_CloseUp</a:t>
            </a:r>
            <a:r>
              <a:rPr lang="en-US" dirty="0"/>
              <a:t>/</a:t>
            </a:r>
          </a:p>
        </p:txBody>
      </p:sp>
      <p:sp>
        <p:nvSpPr>
          <p:cNvPr id="4" name="Slide Number Placeholder 3"/>
          <p:cNvSpPr>
            <a:spLocks noGrp="1"/>
          </p:cNvSpPr>
          <p:nvPr>
            <p:ph type="sldNum" sz="quarter" idx="10"/>
          </p:nvPr>
        </p:nvSpPr>
        <p:spPr/>
        <p:txBody>
          <a:bodyPr/>
          <a:lstStyle/>
          <a:p>
            <a:fld id="{7D6678BE-DA0B-7049-9F16-2507E93409D5}" type="slidenum">
              <a:rPr lang="en-US" smtClean="0"/>
              <a:t>55</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earthobservatory.nasa.gov</a:t>
            </a:r>
            <a:r>
              <a:rPr lang="en-US" dirty="0"/>
              <a:t>/Features/</a:t>
            </a:r>
            <a:r>
              <a:rPr lang="en-US" dirty="0" err="1"/>
              <a:t>Paleoclimatology_CloseUp</a:t>
            </a:r>
            <a:r>
              <a:rPr lang="en-US" dirty="0"/>
              <a:t>/</a:t>
            </a:r>
          </a:p>
        </p:txBody>
      </p:sp>
      <p:sp>
        <p:nvSpPr>
          <p:cNvPr id="4" name="Slide Number Placeholder 3"/>
          <p:cNvSpPr>
            <a:spLocks noGrp="1"/>
          </p:cNvSpPr>
          <p:nvPr>
            <p:ph type="sldNum" sz="quarter" idx="10"/>
          </p:nvPr>
        </p:nvSpPr>
        <p:spPr/>
        <p:txBody>
          <a:bodyPr/>
          <a:lstStyle/>
          <a:p>
            <a:fld id="{7D6678BE-DA0B-7049-9F16-2507E93409D5}" type="slidenum">
              <a:rPr lang="en-US" smtClean="0"/>
              <a:t>56</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0" i="0" kern="1200" dirty="0">
                <a:solidFill>
                  <a:schemeClr val="tx1"/>
                </a:solidFill>
                <a:effectLst/>
                <a:latin typeface="+mn-lt"/>
                <a:ea typeface="+mn-ea"/>
                <a:cs typeface="+mn-cs"/>
              </a:rPr>
              <a:t>These photos of the South Cascade Glacier in the Washington Cascade Mountains show dramatic retreat between 1928 and 2000. Photos courtesy USGS.</a:t>
            </a:r>
            <a:endParaRPr lang="en-US" dirty="0"/>
          </a:p>
        </p:txBody>
      </p:sp>
      <p:sp>
        <p:nvSpPr>
          <p:cNvPr id="4" name="Slide Number Placeholder 3"/>
          <p:cNvSpPr>
            <a:spLocks noGrp="1"/>
          </p:cNvSpPr>
          <p:nvPr>
            <p:ph type="sldNum" sz="quarter" idx="10"/>
          </p:nvPr>
        </p:nvSpPr>
        <p:spPr/>
        <p:txBody>
          <a:bodyPr/>
          <a:lstStyle/>
          <a:p>
            <a:fld id="{7D6678BE-DA0B-7049-9F16-2507E93409D5}" type="slidenum">
              <a:rPr lang="en-US" smtClean="0"/>
              <a:t>8</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0" i="0" kern="1200" dirty="0">
                <a:solidFill>
                  <a:schemeClr val="tx1"/>
                </a:solidFill>
                <a:effectLst/>
                <a:latin typeface="+mn-lt"/>
                <a:ea typeface="+mn-ea"/>
                <a:cs typeface="+mn-cs"/>
              </a:rPr>
              <a:t>Short- and long-term variability of rainfall along the eastern margin of the Sierra Nevada is recorded in bristlecone tree rings. Several long and intense droughts that appear in the tree-rings are also found in sediments in nearby Mono Lake. (Graph derived from Hughes 1996): https://</a:t>
            </a:r>
            <a:r>
              <a:rPr lang="en-US" sz="900" b="0" i="0" kern="1200" dirty="0" err="1">
                <a:solidFill>
                  <a:schemeClr val="tx1"/>
                </a:solidFill>
                <a:effectLst/>
                <a:latin typeface="+mn-lt"/>
                <a:ea typeface="+mn-ea"/>
                <a:cs typeface="+mn-cs"/>
              </a:rPr>
              <a:t>earthobservatory.nasa.gov</a:t>
            </a:r>
            <a:r>
              <a:rPr lang="en-US" sz="900" b="0" i="0" kern="1200" dirty="0">
                <a:solidFill>
                  <a:schemeClr val="tx1"/>
                </a:solidFill>
                <a:effectLst/>
                <a:latin typeface="+mn-lt"/>
                <a:ea typeface="+mn-ea"/>
                <a:cs typeface="+mn-cs"/>
              </a:rPr>
              <a:t>/Features/</a:t>
            </a:r>
            <a:r>
              <a:rPr lang="en-US" sz="900" b="0" i="0" kern="1200" dirty="0" err="1">
                <a:solidFill>
                  <a:schemeClr val="tx1"/>
                </a:solidFill>
                <a:effectLst/>
                <a:latin typeface="+mn-lt"/>
                <a:ea typeface="+mn-ea"/>
                <a:cs typeface="+mn-cs"/>
              </a:rPr>
              <a:t>Paleoclimatology_CloseUp</a:t>
            </a:r>
            <a:r>
              <a:rPr lang="en-US" sz="900" b="0" i="0" kern="1200" dirty="0">
                <a:solidFill>
                  <a:schemeClr val="tx1"/>
                </a:solidFill>
                <a:effectLst/>
                <a:latin typeface="+mn-lt"/>
                <a:ea typeface="+mn-ea"/>
                <a:cs typeface="+mn-cs"/>
              </a:rPr>
              <a:t>/</a:t>
            </a:r>
            <a:endParaRPr lang="en-US" dirty="0"/>
          </a:p>
        </p:txBody>
      </p:sp>
      <p:sp>
        <p:nvSpPr>
          <p:cNvPr id="4" name="Slide Number Placeholder 3"/>
          <p:cNvSpPr>
            <a:spLocks noGrp="1"/>
          </p:cNvSpPr>
          <p:nvPr>
            <p:ph type="sldNum" sz="quarter" idx="10"/>
          </p:nvPr>
        </p:nvSpPr>
        <p:spPr/>
        <p:txBody>
          <a:bodyPr/>
          <a:lstStyle/>
          <a:p>
            <a:fld id="{7D6678BE-DA0B-7049-9F16-2507E93409D5}" type="slidenum">
              <a:rPr lang="en-US" smtClean="0"/>
              <a:t>57</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685800" rtl="0" eaLnBrk="1" fontAlgn="auto" latinLnBrk="0" hangingPunct="1">
              <a:lnSpc>
                <a:spcPct val="100000"/>
              </a:lnSpc>
              <a:spcBef>
                <a:spcPts val="0"/>
              </a:spcBef>
              <a:spcAft>
                <a:spcPts val="0"/>
              </a:spcAft>
              <a:buClrTx/>
              <a:buSzTx/>
              <a:buFontTx/>
              <a:buNone/>
              <a:defRPr/>
            </a:pPr>
            <a:r>
              <a:rPr lang="en-US" sz="900" b="0" i="0" kern="1200" dirty="0">
                <a:solidFill>
                  <a:schemeClr val="tx1"/>
                </a:solidFill>
                <a:effectLst/>
                <a:latin typeface="+mn-lt"/>
                <a:ea typeface="+mn-ea"/>
                <a:cs typeface="+mn-cs"/>
              </a:rPr>
              <a:t>Individual events such as forest fires are recorded in tree-rings. The dark arcs that interrupt the sequence of rings in this sample were caused by fires in the 19th century.</a:t>
            </a:r>
          </a:p>
          <a:p>
            <a:r>
              <a:rPr lang="en-US" dirty="0"/>
              <a:t>: https://</a:t>
            </a:r>
            <a:r>
              <a:rPr lang="en-US" dirty="0" err="1"/>
              <a:t>earthobservatory.nasa.gov</a:t>
            </a:r>
            <a:r>
              <a:rPr lang="en-US" dirty="0"/>
              <a:t>/Features/</a:t>
            </a:r>
            <a:r>
              <a:rPr lang="en-US" dirty="0" err="1"/>
              <a:t>Paleoclimatology_CloseUp</a:t>
            </a:r>
            <a:r>
              <a:rPr lang="en-US" dirty="0"/>
              <a:t>/</a:t>
            </a:r>
          </a:p>
        </p:txBody>
      </p:sp>
      <p:sp>
        <p:nvSpPr>
          <p:cNvPr id="4" name="Slide Number Placeholder 3"/>
          <p:cNvSpPr>
            <a:spLocks noGrp="1"/>
          </p:cNvSpPr>
          <p:nvPr>
            <p:ph type="sldNum" sz="quarter" idx="10"/>
          </p:nvPr>
        </p:nvSpPr>
        <p:spPr/>
        <p:txBody>
          <a:bodyPr/>
          <a:lstStyle/>
          <a:p>
            <a:fld id="{7D6678BE-DA0B-7049-9F16-2507E93409D5}" type="slidenum">
              <a:rPr lang="en-US" smtClean="0"/>
              <a:t>58</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685800" rtl="0" eaLnBrk="1" fontAlgn="auto" latinLnBrk="0" hangingPunct="1">
              <a:lnSpc>
                <a:spcPct val="100000"/>
              </a:lnSpc>
              <a:spcBef>
                <a:spcPts val="0"/>
              </a:spcBef>
              <a:spcAft>
                <a:spcPts val="0"/>
              </a:spcAft>
              <a:buClrTx/>
              <a:buSzTx/>
              <a:buFontTx/>
              <a:buNone/>
              <a:defRPr/>
            </a:pPr>
            <a:r>
              <a:rPr lang="en-US" dirty="0"/>
              <a:t>Heavier isotopes have a higher boiling point.</a:t>
            </a:r>
          </a:p>
        </p:txBody>
      </p:sp>
      <p:sp>
        <p:nvSpPr>
          <p:cNvPr id="4" name="Slide Number Placeholder 3"/>
          <p:cNvSpPr>
            <a:spLocks noGrp="1"/>
          </p:cNvSpPr>
          <p:nvPr>
            <p:ph type="sldNum" sz="quarter" idx="10"/>
          </p:nvPr>
        </p:nvSpPr>
        <p:spPr/>
        <p:txBody>
          <a:bodyPr/>
          <a:lstStyle/>
          <a:p>
            <a:fld id="{7D6678BE-DA0B-7049-9F16-2507E93409D5}" type="slidenum">
              <a:rPr lang="en-US" smtClean="0"/>
              <a:t>59</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ts val="0"/>
              </a:spcBef>
              <a:spcAft>
                <a:spcPts val="0"/>
              </a:spcAft>
              <a:buClrTx/>
              <a:buSzTx/>
              <a:buFontTx/>
              <a:buNone/>
              <a:defRPr/>
            </a:pPr>
            <a:r>
              <a:rPr lang="en-US" sz="900" dirty="0"/>
              <a:t>https://</a:t>
            </a:r>
            <a:r>
              <a:rPr lang="en-US" sz="900" dirty="0" err="1"/>
              <a:t>earthobservatory.nasa.gov</a:t>
            </a:r>
            <a:r>
              <a:rPr lang="en-US" sz="900" dirty="0"/>
              <a:t>/Features/</a:t>
            </a:r>
            <a:r>
              <a:rPr lang="en-US" sz="900" dirty="0" err="1"/>
              <a:t>Paleoclimatology_IceCores</a:t>
            </a:r>
            <a:r>
              <a:rPr lang="en-US" sz="900" dirty="0"/>
              <a:t>/</a:t>
            </a:r>
          </a:p>
          <a:p>
            <a:pPr fontAlgn="base"/>
            <a:r>
              <a:rPr lang="en-US" sz="900" b="0" i="0" kern="1200" dirty="0">
                <a:solidFill>
                  <a:schemeClr val="tx1"/>
                </a:solidFill>
                <a:effectLst/>
                <a:latin typeface="+mn-lt"/>
                <a:ea typeface="+mn-ea"/>
                <a:cs typeface="+mn-cs"/>
              </a:rPr>
              <a:t>The gradually increasing weight of overlying layers compresses deeply buried snow into ice, but annual bands remain. Relatively young and shallow snow becomes packed into coarse and granular crystals called </a:t>
            </a:r>
            <a:r>
              <a:rPr lang="en-US" sz="900" b="0" i="0" kern="1200" dirty="0" err="1">
                <a:solidFill>
                  <a:schemeClr val="tx1"/>
                </a:solidFill>
                <a:effectLst/>
                <a:latin typeface="+mn-lt"/>
                <a:ea typeface="+mn-ea"/>
                <a:cs typeface="+mn-cs"/>
              </a:rPr>
              <a:t>firn</a:t>
            </a:r>
            <a:r>
              <a:rPr lang="en-US" sz="900" b="0" i="0" kern="1200" dirty="0">
                <a:solidFill>
                  <a:schemeClr val="tx1"/>
                </a:solidFill>
                <a:effectLst/>
                <a:latin typeface="+mn-lt"/>
                <a:ea typeface="+mn-ea"/>
                <a:cs typeface="+mn-cs"/>
              </a:rPr>
              <a:t> (top: 53 meters deep). Older and deeper snow is compacted further (middle: 1,836 meters). At the bottom of a core (lower: 3,050 meters), rocks, sand, and silt discolor the ice. (Photographs courtesy U.S. </a:t>
            </a:r>
            <a:r>
              <a:rPr lang="en-US" sz="900" b="0" i="0" u="none" strike="noStrike" kern="1200" dirty="0">
                <a:solidFill>
                  <a:schemeClr val="tx1"/>
                </a:solidFill>
                <a:effectLst/>
                <a:latin typeface="+mn-lt"/>
                <a:ea typeface="+mn-ea"/>
                <a:cs typeface="+mn-cs"/>
                <a:hlinkClick r:id="rId3"/>
              </a:rPr>
              <a:t>National Ice Core Laboratory</a:t>
            </a:r>
            <a:r>
              <a:rPr lang="en-US" sz="900" b="0" i="0" kern="1200" dirty="0">
                <a:solidFill>
                  <a:schemeClr val="tx1"/>
                </a:solidFill>
                <a:effectLst/>
                <a:latin typeface="+mn-lt"/>
                <a:ea typeface="+mn-ea"/>
                <a:cs typeface="+mn-cs"/>
              </a:rPr>
              <a:t>)</a:t>
            </a:r>
          </a:p>
          <a:p>
            <a:pPr fontAlgn="base"/>
            <a:r>
              <a:rPr lang="en-US" sz="900" dirty="0">
                <a:effectLst/>
              </a:rPr>
              <a:t> </a:t>
            </a:r>
            <a:r>
              <a:rPr lang="en-US" sz="900" b="0" i="0" kern="1200" dirty="0">
                <a:solidFill>
                  <a:schemeClr val="tx1"/>
                </a:solidFill>
                <a:effectLst/>
                <a:latin typeface="+mn-lt"/>
                <a:ea typeface="+mn-ea"/>
                <a:cs typeface="+mn-cs"/>
              </a:rPr>
              <a:t>The ice cores can provide an annual record of temperature, precipitation, atmospheric composition, volcanic activity, and wind patterns. In a general sense, the thickness of each annual layer tells how much snow accumulated at that location during the year. Differences in cores taken from the same area can reveal local wind patterns by showing where the snow drifted. More importantly, the make-up of the snow itself can tell scientists about past temperatures. As with marine fossils, the ratio of oxygen isotopes in the snow reveals temperature, though in this case, the ratio tells how cold the air was at the time the snow fell. In snow, colder temperatures result in higher concentrations of light oxygen. (See </a:t>
            </a:r>
            <a:r>
              <a:rPr lang="en-US" sz="900" b="0" i="0" u="none" strike="noStrike" kern="1200" dirty="0">
                <a:solidFill>
                  <a:schemeClr val="tx1"/>
                </a:solidFill>
                <a:effectLst/>
                <a:latin typeface="+mn-lt"/>
                <a:ea typeface="+mn-ea"/>
                <a:cs typeface="+mn-cs"/>
                <a:hlinkClick r:id="rId4"/>
              </a:rPr>
              <a:t>The Oxygen Balance</a:t>
            </a:r>
            <a:r>
              <a:rPr lang="en-US" sz="900" b="0" i="0" kern="1200" dirty="0">
                <a:solidFill>
                  <a:schemeClr val="tx1"/>
                </a:solidFill>
                <a:effectLst/>
                <a:latin typeface="+mn-lt"/>
                <a:ea typeface="+mn-ea"/>
                <a:cs typeface="+mn-cs"/>
              </a:rPr>
              <a:t>.)</a:t>
            </a:r>
          </a:p>
          <a:p>
            <a:pPr fontAlgn="base"/>
            <a:r>
              <a:rPr lang="en-US" sz="900" dirty="0">
                <a:effectLst/>
              </a:rPr>
              <a:t> </a:t>
            </a:r>
            <a:r>
              <a:rPr lang="en-US" sz="900" b="0" i="0" kern="1200" dirty="0">
                <a:solidFill>
                  <a:schemeClr val="tx1"/>
                </a:solidFill>
                <a:effectLst/>
                <a:latin typeface="+mn-lt"/>
                <a:ea typeface="+mn-ea"/>
                <a:cs typeface="+mn-cs"/>
              </a:rPr>
              <a:t>Researchers retrieve climate records from mountain glaciers in addition to the records from polar ice sheets. Drilling sites around the world help distinguish trends in local climate from trends in global climate. This drilling station is located at an elevation of 6,425 meters (21,080 feet) on the summit of </a:t>
            </a:r>
            <a:r>
              <a:rPr lang="en-US" sz="900" b="0" i="0" kern="1200" dirty="0" err="1">
                <a:solidFill>
                  <a:schemeClr val="tx1"/>
                </a:solidFill>
                <a:effectLst/>
                <a:latin typeface="+mn-lt"/>
                <a:ea typeface="+mn-ea"/>
                <a:cs typeface="+mn-cs"/>
              </a:rPr>
              <a:t>Nevado</a:t>
            </a:r>
            <a:r>
              <a:rPr lang="en-US" sz="900" b="0" i="0" kern="1200" dirty="0">
                <a:solidFill>
                  <a:schemeClr val="tx1"/>
                </a:solidFill>
                <a:effectLst/>
                <a:latin typeface="+mn-lt"/>
                <a:ea typeface="+mn-ea"/>
                <a:cs typeface="+mn-cs"/>
              </a:rPr>
              <a:t> </a:t>
            </a:r>
            <a:r>
              <a:rPr lang="en-US" sz="900" b="0" i="0" kern="1200" dirty="0" err="1">
                <a:solidFill>
                  <a:schemeClr val="tx1"/>
                </a:solidFill>
                <a:effectLst/>
                <a:latin typeface="+mn-lt"/>
                <a:ea typeface="+mn-ea"/>
                <a:cs typeface="+mn-cs"/>
              </a:rPr>
              <a:t>Coropuna</a:t>
            </a:r>
            <a:r>
              <a:rPr lang="en-US" sz="900" b="0" i="0" kern="1200" dirty="0">
                <a:solidFill>
                  <a:schemeClr val="tx1"/>
                </a:solidFill>
                <a:effectLst/>
                <a:latin typeface="+mn-lt"/>
                <a:ea typeface="+mn-ea"/>
                <a:cs typeface="+mn-cs"/>
              </a:rPr>
              <a:t> in the Peruvian Andes. (Photograph copyright </a:t>
            </a:r>
            <a:r>
              <a:rPr lang="en-US" sz="900" b="0" i="0" u="none" strike="noStrike" kern="1200" dirty="0">
                <a:solidFill>
                  <a:schemeClr val="tx1"/>
                </a:solidFill>
                <a:effectLst/>
                <a:latin typeface="+mn-lt"/>
                <a:ea typeface="+mn-ea"/>
                <a:cs typeface="+mn-cs"/>
                <a:hlinkClick r:id="rId5"/>
              </a:rPr>
              <a:t>Jason Box,</a:t>
            </a:r>
            <a:r>
              <a:rPr lang="en-US" sz="900" b="0" i="0" kern="1200" dirty="0">
                <a:solidFill>
                  <a:schemeClr val="tx1"/>
                </a:solidFill>
                <a:effectLst/>
                <a:latin typeface="+mn-lt"/>
                <a:ea typeface="+mn-ea"/>
                <a:cs typeface="+mn-cs"/>
              </a:rPr>
              <a:t> Ohio State University/</a:t>
            </a:r>
            <a:r>
              <a:rPr lang="en-US" sz="900" b="0" i="0" u="none" strike="noStrike" kern="1200" dirty="0">
                <a:solidFill>
                  <a:schemeClr val="tx1"/>
                </a:solidFill>
                <a:effectLst/>
                <a:latin typeface="+mn-lt"/>
                <a:ea typeface="+mn-ea"/>
                <a:cs typeface="+mn-cs"/>
                <a:hlinkClick r:id="rId6"/>
              </a:rPr>
              <a:t>Byrd Polar Research Center</a:t>
            </a:r>
            <a:r>
              <a:rPr lang="en-US" sz="900" b="0" i="0" kern="1200" dirty="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7D6678BE-DA0B-7049-9F16-2507E93409D5}" type="slidenum">
              <a:rPr lang="en-US" smtClean="0"/>
              <a:t>60</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ts val="0"/>
              </a:spcBef>
              <a:spcAft>
                <a:spcPts val="0"/>
              </a:spcAft>
              <a:buClrTx/>
              <a:buSzTx/>
              <a:buFontTx/>
              <a:buNone/>
              <a:defRPr/>
            </a:pPr>
            <a:r>
              <a:rPr lang="en-US" sz="900" dirty="0"/>
              <a:t>https://</a:t>
            </a:r>
            <a:r>
              <a:rPr lang="en-US" sz="900" dirty="0" err="1"/>
              <a:t>earthobservatory.nasa.gov</a:t>
            </a:r>
            <a:r>
              <a:rPr lang="en-US" sz="900" dirty="0"/>
              <a:t>/Features/</a:t>
            </a:r>
            <a:r>
              <a:rPr lang="en-US" sz="900" dirty="0" err="1"/>
              <a:t>Paleoclimatology_IceCores</a:t>
            </a:r>
            <a:r>
              <a:rPr lang="en-US" sz="900" dirty="0"/>
              <a:t>/</a:t>
            </a:r>
          </a:p>
          <a:p>
            <a:pPr fontAlgn="base"/>
            <a:r>
              <a:rPr lang="en-US" sz="900" b="0" i="0" kern="1200" dirty="0">
                <a:solidFill>
                  <a:schemeClr val="tx1"/>
                </a:solidFill>
                <a:effectLst/>
                <a:latin typeface="+mn-lt"/>
                <a:ea typeface="+mn-ea"/>
                <a:cs typeface="+mn-cs"/>
              </a:rPr>
              <a:t>The gradually increasing weight of overlying layers compresses deeply buried snow into ice, but annual bands remain. Relatively young and shallow snow becomes packed into coarse and granular crystals called </a:t>
            </a:r>
            <a:r>
              <a:rPr lang="en-US" sz="900" b="0" i="0" kern="1200" dirty="0" err="1">
                <a:solidFill>
                  <a:schemeClr val="tx1"/>
                </a:solidFill>
                <a:effectLst/>
                <a:latin typeface="+mn-lt"/>
                <a:ea typeface="+mn-ea"/>
                <a:cs typeface="+mn-cs"/>
              </a:rPr>
              <a:t>firn</a:t>
            </a:r>
            <a:r>
              <a:rPr lang="en-US" sz="900" b="0" i="0" kern="1200" dirty="0">
                <a:solidFill>
                  <a:schemeClr val="tx1"/>
                </a:solidFill>
                <a:effectLst/>
                <a:latin typeface="+mn-lt"/>
                <a:ea typeface="+mn-ea"/>
                <a:cs typeface="+mn-cs"/>
              </a:rPr>
              <a:t> (top: 53 meters deep). Older and deeper snow is compacted further (middle: 1,836 meters). At the bottom of a core (lower: 3,050 meters), rocks, sand, and silt discolor the ice. (Photographs courtesy U.S. </a:t>
            </a:r>
            <a:r>
              <a:rPr lang="en-US" sz="900" b="0" i="0" u="none" strike="noStrike" kern="1200" dirty="0">
                <a:solidFill>
                  <a:schemeClr val="tx1"/>
                </a:solidFill>
                <a:effectLst/>
                <a:latin typeface="+mn-lt"/>
                <a:ea typeface="+mn-ea"/>
                <a:cs typeface="+mn-cs"/>
                <a:hlinkClick r:id="rId3"/>
              </a:rPr>
              <a:t>National Ice Core Laboratory</a:t>
            </a:r>
            <a:r>
              <a:rPr lang="en-US" sz="900" b="0" i="0" kern="1200" dirty="0">
                <a:solidFill>
                  <a:schemeClr val="tx1"/>
                </a:solidFill>
                <a:effectLst/>
                <a:latin typeface="+mn-lt"/>
                <a:ea typeface="+mn-ea"/>
                <a:cs typeface="+mn-cs"/>
              </a:rPr>
              <a:t>)</a:t>
            </a:r>
          </a:p>
          <a:p>
            <a:pPr fontAlgn="base"/>
            <a:r>
              <a:rPr lang="en-US" dirty="0">
                <a:effectLst/>
              </a:rPr>
              <a:t> </a:t>
            </a:r>
            <a:r>
              <a:rPr lang="en-US" sz="900" b="0" i="0" kern="1200" dirty="0">
                <a:solidFill>
                  <a:schemeClr val="tx1"/>
                </a:solidFill>
                <a:effectLst/>
                <a:latin typeface="+mn-lt"/>
                <a:ea typeface="+mn-ea"/>
                <a:cs typeface="+mn-cs"/>
              </a:rPr>
              <a:t>The ice cores can provide an annual record of temperature, precipitation, atmospheric composition, volcanic activity, and wind patterns. In a general sense, the thickness of each annual layer tells how much snow accumulated at that location during the year. Differences in cores taken from the same area can reveal local wind patterns by showing where the snow drifted. More importantly, the make-up of the snow itself can tell scientists about past temperatures. As with marine fossils, the ratio of oxygen isotopes in the snow reveals temperature, though in this case, the ratio tells how cold the air was at the time the snow fell. In snow, colder temperatures result in higher concentrations of light oxygen. (See </a:t>
            </a:r>
            <a:r>
              <a:rPr lang="en-US" sz="900" b="0" i="0" u="none" strike="noStrike" kern="1200" dirty="0">
                <a:solidFill>
                  <a:schemeClr val="tx1"/>
                </a:solidFill>
                <a:effectLst/>
                <a:latin typeface="+mn-lt"/>
                <a:ea typeface="+mn-ea"/>
                <a:cs typeface="+mn-cs"/>
                <a:hlinkClick r:id="rId4"/>
              </a:rPr>
              <a:t>The Oxygen Balance</a:t>
            </a:r>
            <a:r>
              <a:rPr lang="en-US" sz="900" b="0" i="0" kern="1200" dirty="0">
                <a:solidFill>
                  <a:schemeClr val="tx1"/>
                </a:solidFill>
                <a:effectLst/>
                <a:latin typeface="+mn-lt"/>
                <a:ea typeface="+mn-ea"/>
                <a:cs typeface="+mn-cs"/>
              </a:rPr>
              <a:t>.)</a:t>
            </a:r>
          </a:p>
          <a:p>
            <a:pPr fontAlgn="base"/>
            <a:r>
              <a:rPr lang="en-US" dirty="0">
                <a:effectLst/>
              </a:rPr>
              <a:t> </a:t>
            </a:r>
            <a:r>
              <a:rPr lang="en-US" sz="900" b="0" i="0" kern="1200" dirty="0">
                <a:solidFill>
                  <a:schemeClr val="tx1"/>
                </a:solidFill>
                <a:effectLst/>
                <a:latin typeface="+mn-lt"/>
                <a:ea typeface="+mn-ea"/>
                <a:cs typeface="+mn-cs"/>
              </a:rPr>
              <a:t>Researchers retrieve climate records from mountain glaciers in addition to the records from polar ice sheets. Drilling sites around the world help distinguish trends in local climate from trends in global climate. This drilling station is located at an elevation of 6,425 meters (21,080 feet) on the summit of </a:t>
            </a:r>
            <a:r>
              <a:rPr lang="en-US" sz="900" b="0" i="0" kern="1200" dirty="0" err="1">
                <a:solidFill>
                  <a:schemeClr val="tx1"/>
                </a:solidFill>
                <a:effectLst/>
                <a:latin typeface="+mn-lt"/>
                <a:ea typeface="+mn-ea"/>
                <a:cs typeface="+mn-cs"/>
              </a:rPr>
              <a:t>Nevado</a:t>
            </a:r>
            <a:r>
              <a:rPr lang="en-US" sz="900" b="0" i="0" kern="1200" dirty="0">
                <a:solidFill>
                  <a:schemeClr val="tx1"/>
                </a:solidFill>
                <a:effectLst/>
                <a:latin typeface="+mn-lt"/>
                <a:ea typeface="+mn-ea"/>
                <a:cs typeface="+mn-cs"/>
              </a:rPr>
              <a:t> </a:t>
            </a:r>
            <a:r>
              <a:rPr lang="en-US" sz="900" b="0" i="0" kern="1200" dirty="0" err="1">
                <a:solidFill>
                  <a:schemeClr val="tx1"/>
                </a:solidFill>
                <a:effectLst/>
                <a:latin typeface="+mn-lt"/>
                <a:ea typeface="+mn-ea"/>
                <a:cs typeface="+mn-cs"/>
              </a:rPr>
              <a:t>Coropuna</a:t>
            </a:r>
            <a:r>
              <a:rPr lang="en-US" sz="900" b="0" i="0" kern="1200" dirty="0">
                <a:solidFill>
                  <a:schemeClr val="tx1"/>
                </a:solidFill>
                <a:effectLst/>
                <a:latin typeface="+mn-lt"/>
                <a:ea typeface="+mn-ea"/>
                <a:cs typeface="+mn-cs"/>
              </a:rPr>
              <a:t> in the Peruvian Andes. (Photograph copyright </a:t>
            </a:r>
            <a:r>
              <a:rPr lang="en-US" sz="900" b="0" i="0" u="none" strike="noStrike" kern="1200" dirty="0">
                <a:solidFill>
                  <a:schemeClr val="tx1"/>
                </a:solidFill>
                <a:effectLst/>
                <a:latin typeface="+mn-lt"/>
                <a:ea typeface="+mn-ea"/>
                <a:cs typeface="+mn-cs"/>
                <a:hlinkClick r:id="rId5"/>
              </a:rPr>
              <a:t>Jason Box,</a:t>
            </a:r>
            <a:r>
              <a:rPr lang="en-US" sz="900" b="0" i="0" kern="1200" dirty="0">
                <a:solidFill>
                  <a:schemeClr val="tx1"/>
                </a:solidFill>
                <a:effectLst/>
                <a:latin typeface="+mn-lt"/>
                <a:ea typeface="+mn-ea"/>
                <a:cs typeface="+mn-cs"/>
              </a:rPr>
              <a:t> Ohio State University/</a:t>
            </a:r>
            <a:r>
              <a:rPr lang="en-US" sz="900" b="0" i="0" u="none" strike="noStrike" kern="1200" dirty="0">
                <a:solidFill>
                  <a:schemeClr val="tx1"/>
                </a:solidFill>
                <a:effectLst/>
                <a:latin typeface="+mn-lt"/>
                <a:ea typeface="+mn-ea"/>
                <a:cs typeface="+mn-cs"/>
                <a:hlinkClick r:id="rId6"/>
              </a:rPr>
              <a:t>Byrd Polar Research Center</a:t>
            </a:r>
            <a:r>
              <a:rPr lang="en-US" sz="900" b="0" i="0" kern="1200" dirty="0">
                <a:solidFill>
                  <a:schemeClr val="tx1"/>
                </a:solidFill>
                <a:effectLst/>
                <a:latin typeface="+mn-lt"/>
                <a:ea typeface="+mn-ea"/>
                <a:cs typeface="+mn-cs"/>
              </a:rPr>
              <a:t>)</a:t>
            </a:r>
          </a:p>
          <a:p>
            <a:endParaRPr lang="en-US" dirty="0"/>
          </a:p>
        </p:txBody>
      </p:sp>
      <p:sp>
        <p:nvSpPr>
          <p:cNvPr id="4" name="Slide Number Placeholder 3"/>
          <p:cNvSpPr>
            <a:spLocks noGrp="1"/>
          </p:cNvSpPr>
          <p:nvPr>
            <p:ph type="sldNum" sz="quarter" idx="10"/>
          </p:nvPr>
        </p:nvSpPr>
        <p:spPr/>
        <p:txBody>
          <a:bodyPr/>
          <a:lstStyle/>
          <a:p>
            <a:fld id="{7D6678BE-DA0B-7049-9F16-2507E93409D5}" type="slidenum">
              <a:rPr lang="en-US" smtClean="0"/>
              <a:t>61</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Air bubbles trapped in the ice cores provide a record of past atmospheric composition. Ice core records prove that current levels of carbon dioxide and methane, both important greenhouse gases, are higher than any previous level in the past 400,000 years. (Photograph courtesy U.S. National Ice Core Laboratory)</a:t>
            </a:r>
          </a:p>
        </p:txBody>
      </p:sp>
      <p:sp>
        <p:nvSpPr>
          <p:cNvPr id="4" name="Slide Number Placeholder 3"/>
          <p:cNvSpPr>
            <a:spLocks noGrp="1"/>
          </p:cNvSpPr>
          <p:nvPr>
            <p:ph type="sldNum" sz="quarter" idx="10"/>
          </p:nvPr>
        </p:nvSpPr>
        <p:spPr/>
        <p:txBody>
          <a:bodyPr/>
          <a:lstStyle/>
          <a:p>
            <a:fld id="{7D6678BE-DA0B-7049-9F16-2507E93409D5}" type="slidenum">
              <a:rPr lang="en-US" smtClean="0"/>
              <a:t>62</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685800" rtl="0" eaLnBrk="1" fontAlgn="auto" latinLnBrk="0" hangingPunct="1">
              <a:lnSpc>
                <a:spcPct val="100000"/>
              </a:lnSpc>
              <a:spcBef>
                <a:spcPts val="0"/>
              </a:spcBef>
              <a:spcAft>
                <a:spcPts val="0"/>
              </a:spcAft>
              <a:buClrTx/>
              <a:buSzTx/>
              <a:buFontTx/>
              <a:buNone/>
              <a:defRPr/>
            </a:pPr>
            <a:r>
              <a:rPr lang="en-US" dirty="0"/>
              <a:t>https://</a:t>
            </a:r>
            <a:r>
              <a:rPr lang="en-US" dirty="0" err="1"/>
              <a:t>earthobservatory.nasa.gov</a:t>
            </a:r>
            <a:r>
              <a:rPr lang="en-US" dirty="0"/>
              <a:t>/Features/</a:t>
            </a:r>
            <a:r>
              <a:rPr lang="en-US" dirty="0" err="1"/>
              <a:t>Paleoclimatology_IceCores</a:t>
            </a:r>
            <a:r>
              <a:rPr lang="en-US" dirty="0"/>
              <a:t>/</a:t>
            </a:r>
          </a:p>
          <a:p>
            <a:endParaRPr lang="en-US" dirty="0"/>
          </a:p>
        </p:txBody>
      </p:sp>
      <p:sp>
        <p:nvSpPr>
          <p:cNvPr id="4" name="Slide Number Placeholder 3"/>
          <p:cNvSpPr>
            <a:spLocks noGrp="1"/>
          </p:cNvSpPr>
          <p:nvPr>
            <p:ph type="sldNum" sz="quarter" idx="10"/>
          </p:nvPr>
        </p:nvSpPr>
        <p:spPr/>
        <p:txBody>
          <a:bodyPr/>
          <a:lstStyle/>
          <a:p>
            <a:fld id="{7D6678BE-DA0B-7049-9F16-2507E93409D5}" type="slidenum">
              <a:rPr lang="en-US" smtClean="0"/>
              <a:t>63</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0" i="0" kern="1200" dirty="0">
                <a:solidFill>
                  <a:schemeClr val="tx1"/>
                </a:solidFill>
                <a:effectLst/>
                <a:latin typeface="+mn-lt"/>
                <a:ea typeface="+mn-ea"/>
                <a:cs typeface="+mn-cs"/>
              </a:rPr>
              <a:t>he CLIMAP (Climate: Long-Range Investigation, Mapping, and Prediction) project developed maps of sea surface temperatures during the peak of the last Ice Age based on ocean and lake sediment cores. This map shows the difference in temperatures between then and now (blue areas were colder, red areas warmer). One interesting feature is the presence of much colder water in the North Atlantic—evidence that the Gulf Stream Current has shifted in the past.</a:t>
            </a:r>
            <a:endParaRPr lang="en-US" dirty="0"/>
          </a:p>
        </p:txBody>
      </p:sp>
      <p:sp>
        <p:nvSpPr>
          <p:cNvPr id="4" name="Slide Number Placeholder 3"/>
          <p:cNvSpPr>
            <a:spLocks noGrp="1"/>
          </p:cNvSpPr>
          <p:nvPr>
            <p:ph type="sldNum" sz="quarter" idx="10"/>
          </p:nvPr>
        </p:nvSpPr>
        <p:spPr/>
        <p:txBody>
          <a:bodyPr/>
          <a:lstStyle/>
          <a:p>
            <a:fld id="{7D6678BE-DA0B-7049-9F16-2507E93409D5}" type="slidenum">
              <a:rPr lang="en-US" smtClean="0"/>
              <a:t>67</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685800" rtl="0" eaLnBrk="1" fontAlgn="auto" latinLnBrk="0" hangingPunct="1">
              <a:lnSpc>
                <a:spcPct val="100000"/>
              </a:lnSpc>
              <a:spcBef>
                <a:spcPts val="0"/>
              </a:spcBef>
              <a:spcAft>
                <a:spcPts val="0"/>
              </a:spcAft>
              <a:buClrTx/>
              <a:buSzTx/>
              <a:buFontTx/>
              <a:buNone/>
              <a:defRPr/>
            </a:pPr>
            <a:r>
              <a:rPr lang="en-US" dirty="0"/>
              <a:t>Page 400</a:t>
            </a:r>
            <a:r>
              <a:rPr lang="en-US" baseline="0" dirty="0"/>
              <a:t> of </a:t>
            </a:r>
            <a:r>
              <a:rPr lang="en-US" b="1" dirty="0"/>
              <a:t>IPCC’s</a:t>
            </a:r>
            <a:r>
              <a:rPr lang="en-US" dirty="0"/>
              <a:t> </a:t>
            </a:r>
            <a:r>
              <a:rPr lang="en-US" baseline="0" dirty="0"/>
              <a:t>WG1AR5_Chapter05_FINAL.pdf: </a:t>
            </a:r>
            <a:r>
              <a:rPr lang="en-US" sz="900" b="0" kern="1200" dirty="0">
                <a:solidFill>
                  <a:schemeClr val="tx1"/>
                </a:solidFill>
                <a:effectLst/>
                <a:latin typeface="+mn-lt"/>
                <a:ea typeface="+mn-ea"/>
                <a:cs typeface="+mn-cs"/>
              </a:rPr>
              <a:t>Orbital parameters and proxy records over the past 800 </a:t>
            </a:r>
            <a:r>
              <a:rPr lang="en-US" sz="900" b="0" kern="1200" dirty="0" err="1">
                <a:solidFill>
                  <a:schemeClr val="tx1"/>
                </a:solidFill>
                <a:effectLst/>
                <a:latin typeface="+mn-lt"/>
                <a:ea typeface="+mn-ea"/>
                <a:cs typeface="+mn-cs"/>
              </a:rPr>
              <a:t>kyr</a:t>
            </a:r>
            <a:r>
              <a:rPr lang="en-US" sz="900" b="0" kern="1200" dirty="0">
                <a:solidFill>
                  <a:schemeClr val="tx1"/>
                </a:solidFill>
                <a:effectLst/>
                <a:latin typeface="+mn-lt"/>
                <a:ea typeface="+mn-ea"/>
                <a:cs typeface="+mn-cs"/>
              </a:rPr>
              <a:t>. (a) Eccentricity. (b) Obliquity. (c) </a:t>
            </a:r>
            <a:r>
              <a:rPr lang="en-US" sz="900" b="0" kern="1200" dirty="0" err="1">
                <a:solidFill>
                  <a:schemeClr val="tx1"/>
                </a:solidFill>
                <a:effectLst/>
                <a:latin typeface="+mn-lt"/>
                <a:ea typeface="+mn-ea"/>
                <a:cs typeface="+mn-cs"/>
              </a:rPr>
              <a:t>Precessional</a:t>
            </a:r>
            <a:r>
              <a:rPr lang="en-US" sz="900" b="0" kern="1200" dirty="0">
                <a:solidFill>
                  <a:schemeClr val="tx1"/>
                </a:solidFill>
                <a:effectLst/>
                <a:latin typeface="+mn-lt"/>
                <a:ea typeface="+mn-ea"/>
                <a:cs typeface="+mn-cs"/>
              </a:rPr>
              <a:t> parameter (Berger and </a:t>
            </a:r>
            <a:r>
              <a:rPr lang="en-US" sz="900" b="0" kern="1200" dirty="0" err="1">
                <a:solidFill>
                  <a:schemeClr val="tx1"/>
                </a:solidFill>
                <a:effectLst/>
                <a:latin typeface="+mn-lt"/>
                <a:ea typeface="+mn-ea"/>
                <a:cs typeface="+mn-cs"/>
              </a:rPr>
              <a:t>Loutre</a:t>
            </a:r>
            <a:r>
              <a:rPr lang="en-US" sz="900" b="0" kern="1200" dirty="0">
                <a:solidFill>
                  <a:schemeClr val="tx1"/>
                </a:solidFill>
                <a:effectLst/>
                <a:latin typeface="+mn-lt"/>
                <a:ea typeface="+mn-ea"/>
                <a:cs typeface="+mn-cs"/>
              </a:rPr>
              <a:t>, 1991). (d) Atmospheric concentration of CO2 from Antarctic ice cores (Petit et al., 1999; </a:t>
            </a:r>
            <a:r>
              <a:rPr lang="en-US" sz="900" b="0" kern="1200" dirty="0" err="1">
                <a:solidFill>
                  <a:schemeClr val="tx1"/>
                </a:solidFill>
                <a:effectLst/>
                <a:latin typeface="+mn-lt"/>
                <a:ea typeface="+mn-ea"/>
                <a:cs typeface="+mn-cs"/>
              </a:rPr>
              <a:t>Siegenthaler</a:t>
            </a:r>
            <a:r>
              <a:rPr lang="en-US" sz="900" b="0" kern="1200" dirty="0">
                <a:solidFill>
                  <a:schemeClr val="tx1"/>
                </a:solidFill>
                <a:effectLst/>
                <a:latin typeface="+mn-lt"/>
                <a:ea typeface="+mn-ea"/>
                <a:cs typeface="+mn-cs"/>
              </a:rPr>
              <a:t> et al., 2005; </a:t>
            </a:r>
            <a:r>
              <a:rPr lang="en-US" sz="900" b="0" kern="1200" dirty="0" err="1">
                <a:solidFill>
                  <a:schemeClr val="tx1"/>
                </a:solidFill>
                <a:effectLst/>
                <a:latin typeface="+mn-lt"/>
                <a:ea typeface="+mn-ea"/>
                <a:cs typeface="+mn-cs"/>
              </a:rPr>
              <a:t>Ahn</a:t>
            </a:r>
            <a:r>
              <a:rPr lang="en-US" sz="900" b="0" kern="1200" dirty="0">
                <a:solidFill>
                  <a:schemeClr val="tx1"/>
                </a:solidFill>
                <a:effectLst/>
                <a:latin typeface="+mn-lt"/>
                <a:ea typeface="+mn-ea"/>
                <a:cs typeface="+mn-cs"/>
              </a:rPr>
              <a:t> and Brook, 2008; </a:t>
            </a:r>
            <a:r>
              <a:rPr lang="en-US" sz="900" b="0" kern="1200" dirty="0" err="1">
                <a:solidFill>
                  <a:schemeClr val="tx1"/>
                </a:solidFill>
                <a:effectLst/>
                <a:latin typeface="+mn-lt"/>
                <a:ea typeface="+mn-ea"/>
                <a:cs typeface="+mn-cs"/>
              </a:rPr>
              <a:t>Lüthi</a:t>
            </a:r>
            <a:r>
              <a:rPr lang="en-US" sz="900" b="0" kern="1200" dirty="0">
                <a:solidFill>
                  <a:schemeClr val="tx1"/>
                </a:solidFill>
                <a:effectLst/>
                <a:latin typeface="+mn-lt"/>
                <a:ea typeface="+mn-ea"/>
                <a:cs typeface="+mn-cs"/>
              </a:rPr>
              <a:t> et al., 2008). (e) Tropical sea surface temperature stack (Herbert et al., 2010). (f) Antarctic temperature stack based on up to seven different ice cores (Petit et al., 1999; </a:t>
            </a:r>
            <a:r>
              <a:rPr lang="en-US" sz="900" b="0" kern="1200" dirty="0" err="1">
                <a:solidFill>
                  <a:schemeClr val="tx1"/>
                </a:solidFill>
                <a:effectLst/>
                <a:latin typeface="+mn-lt"/>
                <a:ea typeface="+mn-ea"/>
                <a:cs typeface="+mn-cs"/>
              </a:rPr>
              <a:t>Blunier</a:t>
            </a:r>
            <a:r>
              <a:rPr lang="en-US" sz="900" b="0" kern="1200" dirty="0">
                <a:solidFill>
                  <a:schemeClr val="tx1"/>
                </a:solidFill>
                <a:effectLst/>
                <a:latin typeface="+mn-lt"/>
                <a:ea typeface="+mn-ea"/>
                <a:cs typeface="+mn-cs"/>
              </a:rPr>
              <a:t> and Brook, 2001; Watanabe et al., 2003; European Project for Ice Coring in Antarctica (EPICA) Community Members, 2006; </a:t>
            </a:r>
            <a:r>
              <a:rPr lang="en-US" sz="900" b="0" kern="1200" dirty="0" err="1">
                <a:solidFill>
                  <a:schemeClr val="tx1"/>
                </a:solidFill>
                <a:effectLst/>
                <a:latin typeface="+mn-lt"/>
                <a:ea typeface="+mn-ea"/>
                <a:cs typeface="+mn-cs"/>
              </a:rPr>
              <a:t>Jouzel</a:t>
            </a:r>
            <a:r>
              <a:rPr lang="en-US" sz="900" b="0" kern="1200" dirty="0">
                <a:solidFill>
                  <a:schemeClr val="tx1"/>
                </a:solidFill>
                <a:effectLst/>
                <a:latin typeface="+mn-lt"/>
                <a:ea typeface="+mn-ea"/>
                <a:cs typeface="+mn-cs"/>
              </a:rPr>
              <a:t> et al., 2007; </a:t>
            </a:r>
            <a:r>
              <a:rPr lang="en-US" sz="900" b="0" kern="1200" dirty="0" err="1">
                <a:solidFill>
                  <a:schemeClr val="tx1"/>
                </a:solidFill>
                <a:effectLst/>
                <a:latin typeface="+mn-lt"/>
                <a:ea typeface="+mn-ea"/>
                <a:cs typeface="+mn-cs"/>
              </a:rPr>
              <a:t>Stenni</a:t>
            </a:r>
            <a:r>
              <a:rPr lang="en-US" sz="900" b="0" kern="1200" dirty="0">
                <a:solidFill>
                  <a:schemeClr val="tx1"/>
                </a:solidFill>
                <a:effectLst/>
                <a:latin typeface="+mn-lt"/>
                <a:ea typeface="+mn-ea"/>
                <a:cs typeface="+mn-cs"/>
              </a:rPr>
              <a:t> et al., 2011). (g) Stack of benthic </a:t>
            </a:r>
            <a:r>
              <a:rPr lang="en-US" sz="900" kern="1200" dirty="0">
                <a:solidFill>
                  <a:schemeClr val="tx1"/>
                </a:solidFill>
                <a:effectLst/>
                <a:latin typeface="+mn-lt"/>
                <a:ea typeface="+mn-ea"/>
                <a:cs typeface="+mn-cs"/>
              </a:rPr>
              <a:t>d</a:t>
            </a:r>
            <a:r>
              <a:rPr lang="en-US" sz="900" b="0" kern="1200" dirty="0">
                <a:solidFill>
                  <a:schemeClr val="tx1"/>
                </a:solidFill>
                <a:effectLst/>
                <a:latin typeface="+mn-lt"/>
                <a:ea typeface="+mn-ea"/>
                <a:cs typeface="+mn-cs"/>
              </a:rPr>
              <a:t>18O, a proxy for global ice volume and deep-ocean temperature (</a:t>
            </a:r>
            <a:r>
              <a:rPr lang="en-US" sz="900" b="0" kern="1200" dirty="0" err="1">
                <a:solidFill>
                  <a:schemeClr val="tx1"/>
                </a:solidFill>
                <a:effectLst/>
                <a:latin typeface="+mn-lt"/>
                <a:ea typeface="+mn-ea"/>
                <a:cs typeface="+mn-cs"/>
              </a:rPr>
              <a:t>Lisiecki</a:t>
            </a:r>
            <a:r>
              <a:rPr lang="en-US" sz="900" b="0" kern="1200" dirty="0">
                <a:solidFill>
                  <a:schemeClr val="tx1"/>
                </a:solidFill>
                <a:effectLst/>
                <a:latin typeface="+mn-lt"/>
                <a:ea typeface="+mn-ea"/>
                <a:cs typeface="+mn-cs"/>
              </a:rPr>
              <a:t> and </a:t>
            </a:r>
            <a:r>
              <a:rPr lang="en-US" sz="900" b="0" kern="1200" dirty="0" err="1">
                <a:solidFill>
                  <a:schemeClr val="tx1"/>
                </a:solidFill>
                <a:effectLst/>
                <a:latin typeface="+mn-lt"/>
                <a:ea typeface="+mn-ea"/>
                <a:cs typeface="+mn-cs"/>
              </a:rPr>
              <a:t>Raymo</a:t>
            </a:r>
            <a:r>
              <a:rPr lang="en-US" sz="900" b="0" kern="1200" dirty="0">
                <a:solidFill>
                  <a:schemeClr val="tx1"/>
                </a:solidFill>
                <a:effectLst/>
                <a:latin typeface="+mn-lt"/>
                <a:ea typeface="+mn-ea"/>
                <a:cs typeface="+mn-cs"/>
              </a:rPr>
              <a:t>, 2005). (h) Reconstructed sea level (dashed line: </a:t>
            </a:r>
            <a:r>
              <a:rPr lang="en-US" sz="900" b="0" kern="1200" dirty="0" err="1">
                <a:solidFill>
                  <a:schemeClr val="tx1"/>
                </a:solidFill>
                <a:effectLst/>
                <a:latin typeface="+mn-lt"/>
                <a:ea typeface="+mn-ea"/>
                <a:cs typeface="+mn-cs"/>
              </a:rPr>
              <a:t>Rohling</a:t>
            </a:r>
            <a:r>
              <a:rPr lang="en-US" sz="900" b="0" kern="1200" dirty="0">
                <a:solidFill>
                  <a:schemeClr val="tx1"/>
                </a:solidFill>
                <a:effectLst/>
                <a:latin typeface="+mn-lt"/>
                <a:ea typeface="+mn-ea"/>
                <a:cs typeface="+mn-cs"/>
              </a:rPr>
              <a:t> et al., 2010; solid line: Elder </a:t>
            </a:r>
            <a:r>
              <a:rPr lang="en-US" sz="900" b="0" kern="1200" dirty="0" err="1">
                <a:solidFill>
                  <a:schemeClr val="tx1"/>
                </a:solidFill>
                <a:effectLst/>
                <a:latin typeface="+mn-lt"/>
                <a:ea typeface="+mn-ea"/>
                <a:cs typeface="+mn-cs"/>
              </a:rPr>
              <a:t>eld</a:t>
            </a:r>
            <a:r>
              <a:rPr lang="en-US" sz="900" b="0" kern="1200" dirty="0">
                <a:solidFill>
                  <a:schemeClr val="tx1"/>
                </a:solidFill>
                <a:effectLst/>
                <a:latin typeface="+mn-lt"/>
                <a:ea typeface="+mn-ea"/>
                <a:cs typeface="+mn-cs"/>
              </a:rPr>
              <a:t> et al., 2012). Lines represent orbital forcing and proxy records, shaded areas represent the range of simulations with climate models (Grid Enabled Integrated Earth System Model-1, GENIE-1, Holden et al., 2010a; Bern3D, Ritz et al., 2011), climate–ice sheet models of intermediate complexity (</a:t>
            </a:r>
            <a:r>
              <a:rPr lang="en-US" sz="900" b="0" kern="1200" dirty="0" err="1">
                <a:solidFill>
                  <a:schemeClr val="tx1"/>
                </a:solidFill>
                <a:effectLst/>
                <a:latin typeface="+mn-lt"/>
                <a:ea typeface="+mn-ea"/>
                <a:cs typeface="+mn-cs"/>
              </a:rPr>
              <a:t>CLIMate</a:t>
            </a:r>
            <a:r>
              <a:rPr lang="en-US" sz="900" b="0" kern="1200" dirty="0">
                <a:solidFill>
                  <a:schemeClr val="tx1"/>
                </a:solidFill>
                <a:effectLst/>
                <a:latin typeface="+mn-lt"/>
                <a:ea typeface="+mn-ea"/>
                <a:cs typeface="+mn-cs"/>
              </a:rPr>
              <a:t> and </a:t>
            </a:r>
            <a:r>
              <a:rPr lang="en-US" sz="900" b="0" kern="1200" dirty="0" err="1">
                <a:solidFill>
                  <a:schemeClr val="tx1"/>
                </a:solidFill>
                <a:effectLst/>
                <a:latin typeface="+mn-lt"/>
                <a:ea typeface="+mn-ea"/>
                <a:cs typeface="+mn-cs"/>
              </a:rPr>
              <a:t>BiosphERe</a:t>
            </a:r>
            <a:r>
              <a:rPr lang="en-US" sz="900" b="0" kern="1200" dirty="0">
                <a:solidFill>
                  <a:schemeClr val="tx1"/>
                </a:solidFill>
                <a:effectLst/>
                <a:latin typeface="+mn-lt"/>
                <a:ea typeface="+mn-ea"/>
                <a:cs typeface="+mn-cs"/>
              </a:rPr>
              <a:t> model, CLIMBER-2, </a:t>
            </a:r>
            <a:r>
              <a:rPr lang="en-US" sz="900" b="0" kern="1200" dirty="0" err="1">
                <a:solidFill>
                  <a:schemeClr val="tx1"/>
                </a:solidFill>
                <a:effectLst/>
                <a:latin typeface="+mn-lt"/>
                <a:ea typeface="+mn-ea"/>
                <a:cs typeface="+mn-cs"/>
              </a:rPr>
              <a:t>Ganopolski</a:t>
            </a:r>
            <a:r>
              <a:rPr lang="en-US" sz="900" b="0" kern="1200" dirty="0">
                <a:solidFill>
                  <a:schemeClr val="tx1"/>
                </a:solidFill>
                <a:effectLst/>
                <a:latin typeface="+mn-lt"/>
                <a:ea typeface="+mn-ea"/>
                <a:cs typeface="+mn-cs"/>
              </a:rPr>
              <a:t> and </a:t>
            </a:r>
            <a:r>
              <a:rPr lang="en-US" sz="900" b="0" kern="1200" dirty="0" err="1">
                <a:solidFill>
                  <a:schemeClr val="tx1"/>
                </a:solidFill>
                <a:effectLst/>
                <a:latin typeface="+mn-lt"/>
                <a:ea typeface="+mn-ea"/>
                <a:cs typeface="+mn-cs"/>
              </a:rPr>
              <a:t>Calov</a:t>
            </a:r>
            <a:r>
              <a:rPr lang="en-US" sz="900" b="0" kern="1200" dirty="0">
                <a:solidFill>
                  <a:schemeClr val="tx1"/>
                </a:solidFill>
                <a:effectLst/>
                <a:latin typeface="+mn-lt"/>
                <a:ea typeface="+mn-ea"/>
                <a:cs typeface="+mn-cs"/>
              </a:rPr>
              <a:t>, 2011) and an ice sheet model (</a:t>
            </a:r>
            <a:r>
              <a:rPr lang="en-US" sz="900" b="0" kern="1200" dirty="0" err="1">
                <a:solidFill>
                  <a:schemeClr val="tx1"/>
                </a:solidFill>
                <a:effectLst/>
                <a:latin typeface="+mn-lt"/>
                <a:ea typeface="+mn-ea"/>
                <a:cs typeface="+mn-cs"/>
              </a:rPr>
              <a:t>ICe</a:t>
            </a:r>
            <a:r>
              <a:rPr lang="en-US" sz="900" b="0" kern="1200" dirty="0">
                <a:solidFill>
                  <a:schemeClr val="tx1"/>
                </a:solidFill>
                <a:effectLst/>
                <a:latin typeface="+mn-lt"/>
                <a:ea typeface="+mn-ea"/>
                <a:cs typeface="+mn-cs"/>
              </a:rPr>
              <a:t> sheet model for Integrated Earth system studies, </a:t>
            </a:r>
            <a:r>
              <a:rPr lang="en-US" sz="900" b="0" kern="1200" dirty="0" err="1">
                <a:solidFill>
                  <a:schemeClr val="tx1"/>
                </a:solidFill>
                <a:effectLst/>
                <a:latin typeface="+mn-lt"/>
                <a:ea typeface="+mn-ea"/>
                <a:cs typeface="+mn-cs"/>
              </a:rPr>
              <a:t>IcIES</a:t>
            </a:r>
            <a:r>
              <a:rPr lang="en-US" sz="900" b="0" kern="1200" dirty="0">
                <a:solidFill>
                  <a:schemeClr val="tx1"/>
                </a:solidFill>
                <a:effectLst/>
                <a:latin typeface="+mn-lt"/>
                <a:ea typeface="+mn-ea"/>
                <a:cs typeface="+mn-cs"/>
              </a:rPr>
              <a:t>, Abe-</a:t>
            </a:r>
            <a:r>
              <a:rPr lang="en-US" sz="900" b="0" kern="1200" dirty="0" err="1">
                <a:solidFill>
                  <a:schemeClr val="tx1"/>
                </a:solidFill>
                <a:effectLst/>
                <a:latin typeface="+mn-lt"/>
                <a:ea typeface="+mn-ea"/>
                <a:cs typeface="+mn-cs"/>
              </a:rPr>
              <a:t>Ouchi</a:t>
            </a:r>
            <a:r>
              <a:rPr lang="en-US" sz="900" b="0" kern="1200" dirty="0">
                <a:solidFill>
                  <a:schemeClr val="tx1"/>
                </a:solidFill>
                <a:effectLst/>
                <a:latin typeface="+mn-lt"/>
                <a:ea typeface="+mn-ea"/>
                <a:cs typeface="+mn-cs"/>
              </a:rPr>
              <a:t> et al., 2007) forced by variations of the orbital parameters and the atmospheric concentrations of the major greenhouse gases. (</a:t>
            </a:r>
            <a:r>
              <a:rPr lang="en-US" sz="900" b="0" kern="1200" dirty="0" err="1">
                <a:solidFill>
                  <a:schemeClr val="tx1"/>
                </a:solidFill>
                <a:effectLst/>
                <a:latin typeface="+mn-lt"/>
                <a:ea typeface="+mn-ea"/>
                <a:cs typeface="+mn-cs"/>
              </a:rPr>
              <a:t>i</a:t>
            </a:r>
            <a:r>
              <a:rPr lang="en-US" sz="900" b="0" kern="1200" dirty="0">
                <a:solidFill>
                  <a:schemeClr val="tx1"/>
                </a:solidFill>
                <a:effectLst/>
                <a:latin typeface="+mn-lt"/>
                <a:ea typeface="+mn-ea"/>
                <a:cs typeface="+mn-cs"/>
              </a:rPr>
              <a:t>) Rate of changes of global mean temperature during Termination I based on </a:t>
            </a:r>
            <a:r>
              <a:rPr lang="en-US" sz="900" b="0" kern="1200" dirty="0" err="1">
                <a:solidFill>
                  <a:schemeClr val="tx1"/>
                </a:solidFill>
                <a:effectLst/>
                <a:latin typeface="+mn-lt"/>
                <a:ea typeface="+mn-ea"/>
                <a:cs typeface="+mn-cs"/>
              </a:rPr>
              <a:t>Shakun</a:t>
            </a:r>
            <a:r>
              <a:rPr lang="en-US" sz="900" b="0" kern="1200" dirty="0">
                <a:solidFill>
                  <a:schemeClr val="tx1"/>
                </a:solidFill>
                <a:effectLst/>
                <a:latin typeface="+mn-lt"/>
                <a:ea typeface="+mn-ea"/>
                <a:cs typeface="+mn-cs"/>
              </a:rPr>
              <a:t> et al. (2012). </a:t>
            </a:r>
            <a:endParaRPr lang="en-US" dirty="0"/>
          </a:p>
        </p:txBody>
      </p:sp>
      <p:sp>
        <p:nvSpPr>
          <p:cNvPr id="4" name="Slide Number Placeholder 3"/>
          <p:cNvSpPr>
            <a:spLocks noGrp="1"/>
          </p:cNvSpPr>
          <p:nvPr>
            <p:ph type="sldNum" sz="quarter" idx="10"/>
          </p:nvPr>
        </p:nvSpPr>
        <p:spPr/>
        <p:txBody>
          <a:bodyPr/>
          <a:lstStyle/>
          <a:p>
            <a:fld id="{7D6678BE-DA0B-7049-9F16-2507E93409D5}" type="slidenum">
              <a:rPr lang="en-US" smtClean="0"/>
              <a:t>68</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0" i="0" kern="1200" dirty="0">
                <a:solidFill>
                  <a:schemeClr val="tx1"/>
                </a:solidFill>
                <a:effectLst/>
                <a:latin typeface="+mn-lt"/>
                <a:ea typeface="+mn-ea"/>
                <a:cs typeface="+mn-cs"/>
              </a:rPr>
              <a:t>he CLIMAP (Climate: Long-Range Investigation, Mapping, and Prediction) project developed maps of sea surface temperatures during the peak of the last Ice Age based on ocean and lake sediment cores. This map shows the difference in temperatures between then and now (blue areas were colder, red areas warmer). One interesting feature is the presence of much colder water in the North Atlantic—evidence that the Gulf Stream Current has shifted in the past.</a:t>
            </a:r>
            <a:endParaRPr lang="en-US" dirty="0"/>
          </a:p>
        </p:txBody>
      </p:sp>
      <p:sp>
        <p:nvSpPr>
          <p:cNvPr id="4" name="Slide Number Placeholder 3"/>
          <p:cNvSpPr>
            <a:spLocks noGrp="1"/>
          </p:cNvSpPr>
          <p:nvPr>
            <p:ph type="sldNum" sz="quarter" idx="10"/>
          </p:nvPr>
        </p:nvSpPr>
        <p:spPr/>
        <p:txBody>
          <a:bodyPr/>
          <a:lstStyle/>
          <a:p>
            <a:fld id="{7D6678BE-DA0B-7049-9F16-2507E93409D5}" type="slidenum">
              <a:rPr lang="en-US" smtClean="0"/>
              <a:t>72</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rgbClr val="FFFFFF"/>
                </a:solidFill>
              </a:rPr>
              <a:t>A still image of the Arctic sea ice on Sept. 13, 2017, when the ice reached its annual minimum. In addition, a yellow line marks the 30-year average minimum sea ice extent computed over the time period from 1981 through 2010.</a:t>
            </a:r>
            <a:endParaRPr lang="en-US" dirty="0"/>
          </a:p>
        </p:txBody>
      </p:sp>
      <p:sp>
        <p:nvSpPr>
          <p:cNvPr id="4" name="Footer Placeholder 3"/>
          <p:cNvSpPr>
            <a:spLocks noGrp="1"/>
          </p:cNvSpPr>
          <p:nvPr>
            <p:ph type="ftr" sz="quarter" idx="10"/>
          </p:nvPr>
        </p:nvSpPr>
        <p:spPr/>
        <p:txBody>
          <a:bodyPr/>
          <a:lstStyle/>
          <a:p>
            <a:endParaRPr lang="en-US"/>
          </a:p>
        </p:txBody>
      </p:sp>
      <p:sp>
        <p:nvSpPr>
          <p:cNvPr id="5" name="Slide Number Placeholder 4"/>
          <p:cNvSpPr>
            <a:spLocks noGrp="1"/>
          </p:cNvSpPr>
          <p:nvPr>
            <p:ph type="sldNum" sz="quarter" idx="11"/>
          </p:nvPr>
        </p:nvSpPr>
        <p:spPr/>
        <p:txBody>
          <a:bodyPr/>
          <a:lstStyle/>
          <a:p>
            <a:fld id="{190B9810-2E87-B04A-9A8F-6A7C8B82C89F}" type="slidenum">
              <a:rPr lang="en-US" smtClean="0"/>
              <a:t>9</a:t>
            </a:fld>
            <a:endParaRPr lang="en-US"/>
          </a:p>
        </p:txBody>
      </p:sp>
    </p:spTree>
    <p:extLst>
      <p:ext uri="{BB962C8B-B14F-4D97-AF65-F5344CB8AC3E}">
        <p14:creationId xmlns:p14="http://schemas.microsoft.com/office/powerpoint/2010/main" val="57809348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Till 2005. </a:t>
            </a:r>
            <a:endParaRPr lang="en-US" dirty="0"/>
          </a:p>
        </p:txBody>
      </p:sp>
      <p:sp>
        <p:nvSpPr>
          <p:cNvPr id="4" name="Footer Placeholder 3"/>
          <p:cNvSpPr>
            <a:spLocks noGrp="1"/>
          </p:cNvSpPr>
          <p:nvPr>
            <p:ph type="ftr" sz="quarter" idx="10"/>
          </p:nvPr>
        </p:nvSpPr>
        <p:spPr/>
        <p:txBody>
          <a:bodyPr/>
          <a:lstStyle/>
          <a:p>
            <a:endParaRPr lang="en-US"/>
          </a:p>
        </p:txBody>
      </p:sp>
      <p:sp>
        <p:nvSpPr>
          <p:cNvPr id="5" name="Slide Number Placeholder 4"/>
          <p:cNvSpPr>
            <a:spLocks noGrp="1"/>
          </p:cNvSpPr>
          <p:nvPr>
            <p:ph type="sldNum" sz="quarter" idx="11"/>
          </p:nvPr>
        </p:nvSpPr>
        <p:spPr/>
        <p:txBody>
          <a:bodyPr/>
          <a:lstStyle/>
          <a:p>
            <a:fld id="{190B9810-2E87-B04A-9A8F-6A7C8B82C89F}" type="slidenum">
              <a:rPr lang="en-US" smtClean="0"/>
              <a:t>74</a:t>
            </a:fld>
            <a:endParaRPr lang="en-US"/>
          </a:p>
        </p:txBody>
      </p:sp>
    </p:spTree>
    <p:extLst>
      <p:ext uri="{BB962C8B-B14F-4D97-AF65-F5344CB8AC3E}">
        <p14:creationId xmlns:p14="http://schemas.microsoft.com/office/powerpoint/2010/main" val="210231811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685800" rtl="0" eaLnBrk="1" fontAlgn="auto" latinLnBrk="0" hangingPunct="1">
              <a:lnSpc>
                <a:spcPct val="100000"/>
              </a:lnSpc>
              <a:spcBef>
                <a:spcPts val="0"/>
              </a:spcBef>
              <a:spcAft>
                <a:spcPts val="0"/>
              </a:spcAft>
              <a:buClrTx/>
              <a:buSzTx/>
              <a:buFontTx/>
              <a:buNone/>
              <a:defRPr/>
            </a:pPr>
            <a:r>
              <a:rPr lang="en-US" dirty="0"/>
              <a:t>Page 400</a:t>
            </a:r>
            <a:r>
              <a:rPr lang="en-US" baseline="0" dirty="0"/>
              <a:t> of </a:t>
            </a:r>
            <a:r>
              <a:rPr lang="en-US" b="1" dirty="0"/>
              <a:t>IPCC’s</a:t>
            </a:r>
            <a:r>
              <a:rPr lang="en-US" dirty="0"/>
              <a:t> </a:t>
            </a:r>
            <a:r>
              <a:rPr lang="en-US" baseline="0" dirty="0"/>
              <a:t>WG1AR5_Chapter05_FINAL.pdf: </a:t>
            </a:r>
            <a:r>
              <a:rPr lang="en-US" sz="900" b="0" kern="1200" dirty="0">
                <a:solidFill>
                  <a:schemeClr val="tx1"/>
                </a:solidFill>
                <a:effectLst/>
                <a:latin typeface="+mn-lt"/>
                <a:ea typeface="+mn-ea"/>
                <a:cs typeface="+mn-cs"/>
              </a:rPr>
              <a:t>Orbital parameters and proxy records over the past 800 </a:t>
            </a:r>
            <a:r>
              <a:rPr lang="en-US" sz="900" b="0" kern="1200" dirty="0" err="1">
                <a:solidFill>
                  <a:schemeClr val="tx1"/>
                </a:solidFill>
                <a:effectLst/>
                <a:latin typeface="+mn-lt"/>
                <a:ea typeface="+mn-ea"/>
                <a:cs typeface="+mn-cs"/>
              </a:rPr>
              <a:t>kyr</a:t>
            </a:r>
            <a:r>
              <a:rPr lang="en-US" sz="900" b="0" kern="1200" dirty="0">
                <a:solidFill>
                  <a:schemeClr val="tx1"/>
                </a:solidFill>
                <a:effectLst/>
                <a:latin typeface="+mn-lt"/>
                <a:ea typeface="+mn-ea"/>
                <a:cs typeface="+mn-cs"/>
              </a:rPr>
              <a:t>. (a) Eccentricity. (b) Obliquity. (c) </a:t>
            </a:r>
            <a:r>
              <a:rPr lang="en-US" sz="900" b="0" kern="1200" dirty="0" err="1">
                <a:solidFill>
                  <a:schemeClr val="tx1"/>
                </a:solidFill>
                <a:effectLst/>
                <a:latin typeface="+mn-lt"/>
                <a:ea typeface="+mn-ea"/>
                <a:cs typeface="+mn-cs"/>
              </a:rPr>
              <a:t>Precessional</a:t>
            </a:r>
            <a:r>
              <a:rPr lang="en-US" sz="900" b="0" kern="1200" dirty="0">
                <a:solidFill>
                  <a:schemeClr val="tx1"/>
                </a:solidFill>
                <a:effectLst/>
                <a:latin typeface="+mn-lt"/>
                <a:ea typeface="+mn-ea"/>
                <a:cs typeface="+mn-cs"/>
              </a:rPr>
              <a:t> parameter (Berger and </a:t>
            </a:r>
            <a:r>
              <a:rPr lang="en-US" sz="900" b="0" kern="1200" dirty="0" err="1">
                <a:solidFill>
                  <a:schemeClr val="tx1"/>
                </a:solidFill>
                <a:effectLst/>
                <a:latin typeface="+mn-lt"/>
                <a:ea typeface="+mn-ea"/>
                <a:cs typeface="+mn-cs"/>
              </a:rPr>
              <a:t>Loutre</a:t>
            </a:r>
            <a:r>
              <a:rPr lang="en-US" sz="900" b="0" kern="1200" dirty="0">
                <a:solidFill>
                  <a:schemeClr val="tx1"/>
                </a:solidFill>
                <a:effectLst/>
                <a:latin typeface="+mn-lt"/>
                <a:ea typeface="+mn-ea"/>
                <a:cs typeface="+mn-cs"/>
              </a:rPr>
              <a:t>, 1991). (d) Atmospheric concentration of CO2 from Antarctic ice cores (Petit et al., 1999; </a:t>
            </a:r>
            <a:r>
              <a:rPr lang="en-US" sz="900" b="0" kern="1200" dirty="0" err="1">
                <a:solidFill>
                  <a:schemeClr val="tx1"/>
                </a:solidFill>
                <a:effectLst/>
                <a:latin typeface="+mn-lt"/>
                <a:ea typeface="+mn-ea"/>
                <a:cs typeface="+mn-cs"/>
              </a:rPr>
              <a:t>Siegenthaler</a:t>
            </a:r>
            <a:r>
              <a:rPr lang="en-US" sz="900" b="0" kern="1200" dirty="0">
                <a:solidFill>
                  <a:schemeClr val="tx1"/>
                </a:solidFill>
                <a:effectLst/>
                <a:latin typeface="+mn-lt"/>
                <a:ea typeface="+mn-ea"/>
                <a:cs typeface="+mn-cs"/>
              </a:rPr>
              <a:t> et al., 2005; </a:t>
            </a:r>
            <a:r>
              <a:rPr lang="en-US" sz="900" b="0" kern="1200" dirty="0" err="1">
                <a:solidFill>
                  <a:schemeClr val="tx1"/>
                </a:solidFill>
                <a:effectLst/>
                <a:latin typeface="+mn-lt"/>
                <a:ea typeface="+mn-ea"/>
                <a:cs typeface="+mn-cs"/>
              </a:rPr>
              <a:t>Ahn</a:t>
            </a:r>
            <a:r>
              <a:rPr lang="en-US" sz="900" b="0" kern="1200" dirty="0">
                <a:solidFill>
                  <a:schemeClr val="tx1"/>
                </a:solidFill>
                <a:effectLst/>
                <a:latin typeface="+mn-lt"/>
                <a:ea typeface="+mn-ea"/>
                <a:cs typeface="+mn-cs"/>
              </a:rPr>
              <a:t> and Brook, 2008; </a:t>
            </a:r>
            <a:r>
              <a:rPr lang="en-US" sz="900" b="0" kern="1200" dirty="0" err="1">
                <a:solidFill>
                  <a:schemeClr val="tx1"/>
                </a:solidFill>
                <a:effectLst/>
                <a:latin typeface="+mn-lt"/>
                <a:ea typeface="+mn-ea"/>
                <a:cs typeface="+mn-cs"/>
              </a:rPr>
              <a:t>Lüthi</a:t>
            </a:r>
            <a:r>
              <a:rPr lang="en-US" sz="900" b="0" kern="1200" dirty="0">
                <a:solidFill>
                  <a:schemeClr val="tx1"/>
                </a:solidFill>
                <a:effectLst/>
                <a:latin typeface="+mn-lt"/>
                <a:ea typeface="+mn-ea"/>
                <a:cs typeface="+mn-cs"/>
              </a:rPr>
              <a:t> et al., 2008). (e) Tropical sea surface temperature stack (Herbert et al., 2010). (f) Antarctic temperature stack based on up to seven different ice cores (Petit et al., 1999; </a:t>
            </a:r>
            <a:r>
              <a:rPr lang="en-US" sz="900" b="0" kern="1200" dirty="0" err="1">
                <a:solidFill>
                  <a:schemeClr val="tx1"/>
                </a:solidFill>
                <a:effectLst/>
                <a:latin typeface="+mn-lt"/>
                <a:ea typeface="+mn-ea"/>
                <a:cs typeface="+mn-cs"/>
              </a:rPr>
              <a:t>Blunier</a:t>
            </a:r>
            <a:r>
              <a:rPr lang="en-US" sz="900" b="0" kern="1200" dirty="0">
                <a:solidFill>
                  <a:schemeClr val="tx1"/>
                </a:solidFill>
                <a:effectLst/>
                <a:latin typeface="+mn-lt"/>
                <a:ea typeface="+mn-ea"/>
                <a:cs typeface="+mn-cs"/>
              </a:rPr>
              <a:t> and Brook, 2001; Watanabe et al., 2003; European Project for Ice Coring in Antarctica (EPICA) Community Members, 2006; </a:t>
            </a:r>
            <a:r>
              <a:rPr lang="en-US" sz="900" b="0" kern="1200" dirty="0" err="1">
                <a:solidFill>
                  <a:schemeClr val="tx1"/>
                </a:solidFill>
                <a:effectLst/>
                <a:latin typeface="+mn-lt"/>
                <a:ea typeface="+mn-ea"/>
                <a:cs typeface="+mn-cs"/>
              </a:rPr>
              <a:t>Jouzel</a:t>
            </a:r>
            <a:r>
              <a:rPr lang="en-US" sz="900" b="0" kern="1200" dirty="0">
                <a:solidFill>
                  <a:schemeClr val="tx1"/>
                </a:solidFill>
                <a:effectLst/>
                <a:latin typeface="+mn-lt"/>
                <a:ea typeface="+mn-ea"/>
                <a:cs typeface="+mn-cs"/>
              </a:rPr>
              <a:t> et al., 2007; </a:t>
            </a:r>
            <a:r>
              <a:rPr lang="en-US" sz="900" b="0" kern="1200" dirty="0" err="1">
                <a:solidFill>
                  <a:schemeClr val="tx1"/>
                </a:solidFill>
                <a:effectLst/>
                <a:latin typeface="+mn-lt"/>
                <a:ea typeface="+mn-ea"/>
                <a:cs typeface="+mn-cs"/>
              </a:rPr>
              <a:t>Stenni</a:t>
            </a:r>
            <a:r>
              <a:rPr lang="en-US" sz="900" b="0" kern="1200" dirty="0">
                <a:solidFill>
                  <a:schemeClr val="tx1"/>
                </a:solidFill>
                <a:effectLst/>
                <a:latin typeface="+mn-lt"/>
                <a:ea typeface="+mn-ea"/>
                <a:cs typeface="+mn-cs"/>
              </a:rPr>
              <a:t> et al., 2011). (g) Stack of benthic </a:t>
            </a:r>
            <a:r>
              <a:rPr lang="en-US" sz="900" kern="1200" dirty="0">
                <a:solidFill>
                  <a:schemeClr val="tx1"/>
                </a:solidFill>
                <a:effectLst/>
                <a:latin typeface="+mn-lt"/>
                <a:ea typeface="+mn-ea"/>
                <a:cs typeface="+mn-cs"/>
              </a:rPr>
              <a:t>d</a:t>
            </a:r>
            <a:r>
              <a:rPr lang="en-US" sz="900" b="0" kern="1200" dirty="0">
                <a:solidFill>
                  <a:schemeClr val="tx1"/>
                </a:solidFill>
                <a:effectLst/>
                <a:latin typeface="+mn-lt"/>
                <a:ea typeface="+mn-ea"/>
                <a:cs typeface="+mn-cs"/>
              </a:rPr>
              <a:t>18O, a proxy for global ice volume and deep-ocean temperature (</a:t>
            </a:r>
            <a:r>
              <a:rPr lang="en-US" sz="900" b="0" kern="1200" dirty="0" err="1">
                <a:solidFill>
                  <a:schemeClr val="tx1"/>
                </a:solidFill>
                <a:effectLst/>
                <a:latin typeface="+mn-lt"/>
                <a:ea typeface="+mn-ea"/>
                <a:cs typeface="+mn-cs"/>
              </a:rPr>
              <a:t>Lisiecki</a:t>
            </a:r>
            <a:r>
              <a:rPr lang="en-US" sz="900" b="0" kern="1200" dirty="0">
                <a:solidFill>
                  <a:schemeClr val="tx1"/>
                </a:solidFill>
                <a:effectLst/>
                <a:latin typeface="+mn-lt"/>
                <a:ea typeface="+mn-ea"/>
                <a:cs typeface="+mn-cs"/>
              </a:rPr>
              <a:t> and </a:t>
            </a:r>
            <a:r>
              <a:rPr lang="en-US" sz="900" b="0" kern="1200" dirty="0" err="1">
                <a:solidFill>
                  <a:schemeClr val="tx1"/>
                </a:solidFill>
                <a:effectLst/>
                <a:latin typeface="+mn-lt"/>
                <a:ea typeface="+mn-ea"/>
                <a:cs typeface="+mn-cs"/>
              </a:rPr>
              <a:t>Raymo</a:t>
            </a:r>
            <a:r>
              <a:rPr lang="en-US" sz="900" b="0" kern="1200" dirty="0">
                <a:solidFill>
                  <a:schemeClr val="tx1"/>
                </a:solidFill>
                <a:effectLst/>
                <a:latin typeface="+mn-lt"/>
                <a:ea typeface="+mn-ea"/>
                <a:cs typeface="+mn-cs"/>
              </a:rPr>
              <a:t>, 2005). (h) Reconstructed sea level (dashed line: </a:t>
            </a:r>
            <a:r>
              <a:rPr lang="en-US" sz="900" b="0" kern="1200" dirty="0" err="1">
                <a:solidFill>
                  <a:schemeClr val="tx1"/>
                </a:solidFill>
                <a:effectLst/>
                <a:latin typeface="+mn-lt"/>
                <a:ea typeface="+mn-ea"/>
                <a:cs typeface="+mn-cs"/>
              </a:rPr>
              <a:t>Rohling</a:t>
            </a:r>
            <a:r>
              <a:rPr lang="en-US" sz="900" b="0" kern="1200" dirty="0">
                <a:solidFill>
                  <a:schemeClr val="tx1"/>
                </a:solidFill>
                <a:effectLst/>
                <a:latin typeface="+mn-lt"/>
                <a:ea typeface="+mn-ea"/>
                <a:cs typeface="+mn-cs"/>
              </a:rPr>
              <a:t> et al., 2010; solid line: Elder </a:t>
            </a:r>
            <a:r>
              <a:rPr lang="en-US" sz="900" b="0" kern="1200" dirty="0" err="1">
                <a:solidFill>
                  <a:schemeClr val="tx1"/>
                </a:solidFill>
                <a:effectLst/>
                <a:latin typeface="+mn-lt"/>
                <a:ea typeface="+mn-ea"/>
                <a:cs typeface="+mn-cs"/>
              </a:rPr>
              <a:t>eld</a:t>
            </a:r>
            <a:r>
              <a:rPr lang="en-US" sz="900" b="0" kern="1200" dirty="0">
                <a:solidFill>
                  <a:schemeClr val="tx1"/>
                </a:solidFill>
                <a:effectLst/>
                <a:latin typeface="+mn-lt"/>
                <a:ea typeface="+mn-ea"/>
                <a:cs typeface="+mn-cs"/>
              </a:rPr>
              <a:t> et al., 2012). Lines represent orbital forcing and proxy records, shaded areas represent the range of simulations with climate models (Grid Enabled Integrated Earth System Model-1, GENIE-1, Holden et al., 2010a; Bern3D, Ritz et al., 2011), climate–ice sheet models of intermediate complexity (</a:t>
            </a:r>
            <a:r>
              <a:rPr lang="en-US" sz="900" b="0" kern="1200" dirty="0" err="1">
                <a:solidFill>
                  <a:schemeClr val="tx1"/>
                </a:solidFill>
                <a:effectLst/>
                <a:latin typeface="+mn-lt"/>
                <a:ea typeface="+mn-ea"/>
                <a:cs typeface="+mn-cs"/>
              </a:rPr>
              <a:t>CLIMate</a:t>
            </a:r>
            <a:r>
              <a:rPr lang="en-US" sz="900" b="0" kern="1200" dirty="0">
                <a:solidFill>
                  <a:schemeClr val="tx1"/>
                </a:solidFill>
                <a:effectLst/>
                <a:latin typeface="+mn-lt"/>
                <a:ea typeface="+mn-ea"/>
                <a:cs typeface="+mn-cs"/>
              </a:rPr>
              <a:t> and </a:t>
            </a:r>
            <a:r>
              <a:rPr lang="en-US" sz="900" b="0" kern="1200" dirty="0" err="1">
                <a:solidFill>
                  <a:schemeClr val="tx1"/>
                </a:solidFill>
                <a:effectLst/>
                <a:latin typeface="+mn-lt"/>
                <a:ea typeface="+mn-ea"/>
                <a:cs typeface="+mn-cs"/>
              </a:rPr>
              <a:t>BiosphERe</a:t>
            </a:r>
            <a:r>
              <a:rPr lang="en-US" sz="900" b="0" kern="1200" dirty="0">
                <a:solidFill>
                  <a:schemeClr val="tx1"/>
                </a:solidFill>
                <a:effectLst/>
                <a:latin typeface="+mn-lt"/>
                <a:ea typeface="+mn-ea"/>
                <a:cs typeface="+mn-cs"/>
              </a:rPr>
              <a:t> model, CLIMBER-2, </a:t>
            </a:r>
            <a:r>
              <a:rPr lang="en-US" sz="900" b="0" kern="1200" dirty="0" err="1">
                <a:solidFill>
                  <a:schemeClr val="tx1"/>
                </a:solidFill>
                <a:effectLst/>
                <a:latin typeface="+mn-lt"/>
                <a:ea typeface="+mn-ea"/>
                <a:cs typeface="+mn-cs"/>
              </a:rPr>
              <a:t>Ganopolski</a:t>
            </a:r>
            <a:r>
              <a:rPr lang="en-US" sz="900" b="0" kern="1200" dirty="0">
                <a:solidFill>
                  <a:schemeClr val="tx1"/>
                </a:solidFill>
                <a:effectLst/>
                <a:latin typeface="+mn-lt"/>
                <a:ea typeface="+mn-ea"/>
                <a:cs typeface="+mn-cs"/>
              </a:rPr>
              <a:t> and </a:t>
            </a:r>
            <a:r>
              <a:rPr lang="en-US" sz="900" b="0" kern="1200" dirty="0" err="1">
                <a:solidFill>
                  <a:schemeClr val="tx1"/>
                </a:solidFill>
                <a:effectLst/>
                <a:latin typeface="+mn-lt"/>
                <a:ea typeface="+mn-ea"/>
                <a:cs typeface="+mn-cs"/>
              </a:rPr>
              <a:t>Calov</a:t>
            </a:r>
            <a:r>
              <a:rPr lang="en-US" sz="900" b="0" kern="1200" dirty="0">
                <a:solidFill>
                  <a:schemeClr val="tx1"/>
                </a:solidFill>
                <a:effectLst/>
                <a:latin typeface="+mn-lt"/>
                <a:ea typeface="+mn-ea"/>
                <a:cs typeface="+mn-cs"/>
              </a:rPr>
              <a:t>, 2011) and an ice sheet model (</a:t>
            </a:r>
            <a:r>
              <a:rPr lang="en-US" sz="900" b="0" kern="1200" dirty="0" err="1">
                <a:solidFill>
                  <a:schemeClr val="tx1"/>
                </a:solidFill>
                <a:effectLst/>
                <a:latin typeface="+mn-lt"/>
                <a:ea typeface="+mn-ea"/>
                <a:cs typeface="+mn-cs"/>
              </a:rPr>
              <a:t>ICe</a:t>
            </a:r>
            <a:r>
              <a:rPr lang="en-US" sz="900" b="0" kern="1200" dirty="0">
                <a:solidFill>
                  <a:schemeClr val="tx1"/>
                </a:solidFill>
                <a:effectLst/>
                <a:latin typeface="+mn-lt"/>
                <a:ea typeface="+mn-ea"/>
                <a:cs typeface="+mn-cs"/>
              </a:rPr>
              <a:t> sheet model for Integrated Earth system studies, </a:t>
            </a:r>
            <a:r>
              <a:rPr lang="en-US" sz="900" b="0" kern="1200" dirty="0" err="1">
                <a:solidFill>
                  <a:schemeClr val="tx1"/>
                </a:solidFill>
                <a:effectLst/>
                <a:latin typeface="+mn-lt"/>
                <a:ea typeface="+mn-ea"/>
                <a:cs typeface="+mn-cs"/>
              </a:rPr>
              <a:t>IcIES</a:t>
            </a:r>
            <a:r>
              <a:rPr lang="en-US" sz="900" b="0" kern="1200" dirty="0">
                <a:solidFill>
                  <a:schemeClr val="tx1"/>
                </a:solidFill>
                <a:effectLst/>
                <a:latin typeface="+mn-lt"/>
                <a:ea typeface="+mn-ea"/>
                <a:cs typeface="+mn-cs"/>
              </a:rPr>
              <a:t>, Abe-</a:t>
            </a:r>
            <a:r>
              <a:rPr lang="en-US" sz="900" b="0" kern="1200" dirty="0" err="1">
                <a:solidFill>
                  <a:schemeClr val="tx1"/>
                </a:solidFill>
                <a:effectLst/>
                <a:latin typeface="+mn-lt"/>
                <a:ea typeface="+mn-ea"/>
                <a:cs typeface="+mn-cs"/>
              </a:rPr>
              <a:t>Ouchi</a:t>
            </a:r>
            <a:r>
              <a:rPr lang="en-US" sz="900" b="0" kern="1200" dirty="0">
                <a:solidFill>
                  <a:schemeClr val="tx1"/>
                </a:solidFill>
                <a:effectLst/>
                <a:latin typeface="+mn-lt"/>
                <a:ea typeface="+mn-ea"/>
                <a:cs typeface="+mn-cs"/>
              </a:rPr>
              <a:t> et al., 2007) forced by variations of the orbital parameters and the atmospheric concentrations of the major greenhouse gases. (</a:t>
            </a:r>
            <a:r>
              <a:rPr lang="en-US" sz="900" b="0" kern="1200" dirty="0" err="1">
                <a:solidFill>
                  <a:schemeClr val="tx1"/>
                </a:solidFill>
                <a:effectLst/>
                <a:latin typeface="+mn-lt"/>
                <a:ea typeface="+mn-ea"/>
                <a:cs typeface="+mn-cs"/>
              </a:rPr>
              <a:t>i</a:t>
            </a:r>
            <a:r>
              <a:rPr lang="en-US" sz="900" b="0" kern="1200" dirty="0">
                <a:solidFill>
                  <a:schemeClr val="tx1"/>
                </a:solidFill>
                <a:effectLst/>
                <a:latin typeface="+mn-lt"/>
                <a:ea typeface="+mn-ea"/>
                <a:cs typeface="+mn-cs"/>
              </a:rPr>
              <a:t>) Rate of changes of global mean temperature during Termination I based on </a:t>
            </a:r>
            <a:r>
              <a:rPr lang="en-US" sz="900" b="0" kern="1200" dirty="0" err="1">
                <a:solidFill>
                  <a:schemeClr val="tx1"/>
                </a:solidFill>
                <a:effectLst/>
                <a:latin typeface="+mn-lt"/>
                <a:ea typeface="+mn-ea"/>
                <a:cs typeface="+mn-cs"/>
              </a:rPr>
              <a:t>Shakun</a:t>
            </a:r>
            <a:r>
              <a:rPr lang="en-US" sz="900" b="0" kern="1200" dirty="0">
                <a:solidFill>
                  <a:schemeClr val="tx1"/>
                </a:solidFill>
                <a:effectLst/>
                <a:latin typeface="+mn-lt"/>
                <a:ea typeface="+mn-ea"/>
                <a:cs typeface="+mn-cs"/>
              </a:rPr>
              <a:t> et al. (2012). </a:t>
            </a:r>
            <a:endParaRPr lang="en-US" dirty="0"/>
          </a:p>
        </p:txBody>
      </p:sp>
      <p:sp>
        <p:nvSpPr>
          <p:cNvPr id="4" name="Slide Number Placeholder 3"/>
          <p:cNvSpPr>
            <a:spLocks noGrp="1"/>
          </p:cNvSpPr>
          <p:nvPr>
            <p:ph type="sldNum" sz="quarter" idx="10"/>
          </p:nvPr>
        </p:nvSpPr>
        <p:spPr/>
        <p:txBody>
          <a:bodyPr/>
          <a:lstStyle/>
          <a:p>
            <a:fld id="{7D6678BE-DA0B-7049-9F16-2507E93409D5}" type="slidenum">
              <a:rPr lang="en-US" smtClean="0"/>
              <a:t>76</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Balance of CO2 emissions embodied in imports and exports of the largest net importing/exporting countries (and Middle East region). Colors represent</a:t>
            </a:r>
          </a:p>
          <a:p>
            <a:r>
              <a:rPr lang="en-US" sz="1200" b="0" i="0" u="none" strike="noStrike" kern="1200" baseline="0" dirty="0" smtClean="0">
                <a:solidFill>
                  <a:schemeClr val="tx1"/>
                </a:solidFill>
                <a:latin typeface="+mn-lt"/>
                <a:ea typeface="+mn-ea"/>
                <a:cs typeface="+mn-cs"/>
              </a:rPr>
              <a:t>trade in finished goods by industry sector. Traded intermediate goods (gray) are those used by industries in the importing country to meet consumer</a:t>
            </a:r>
          </a:p>
          <a:p>
            <a:r>
              <a:rPr lang="en-US" sz="1200" b="0" i="0" u="none" strike="noStrike" kern="1200" baseline="0" dirty="0" smtClean="0">
                <a:solidFill>
                  <a:schemeClr val="tx1"/>
                </a:solidFill>
                <a:latin typeface="+mn-lt"/>
                <a:ea typeface="+mn-ea"/>
                <a:cs typeface="+mn-cs"/>
              </a:rPr>
              <a:t>demand for domestic goods. </a:t>
            </a:r>
            <a:r>
              <a:rPr lang="en-US" sz="1200" b="0" i="0" u="none" strike="noStrike" kern="1200" baseline="0" dirty="0" err="1" smtClean="0">
                <a:solidFill>
                  <a:schemeClr val="tx1"/>
                </a:solidFill>
                <a:latin typeface="+mn-lt"/>
                <a:ea typeface="+mn-ea"/>
                <a:cs typeface="+mn-cs"/>
              </a:rPr>
              <a:t>nec</a:t>
            </a:r>
            <a:r>
              <a:rPr lang="en-US" sz="1200" b="0" i="0" u="none" strike="noStrike" kern="1200" baseline="0" dirty="0" smtClean="0">
                <a:solidFill>
                  <a:schemeClr val="tx1"/>
                </a:solidFill>
                <a:latin typeface="+mn-lt"/>
                <a:ea typeface="+mn-ea"/>
                <a:cs typeface="+mn-cs"/>
              </a:rPr>
              <a:t>, “not elsewhere classified.”</a:t>
            </a:r>
            <a:endParaRPr lang="en-US" dirty="0"/>
          </a:p>
        </p:txBody>
      </p:sp>
      <p:sp>
        <p:nvSpPr>
          <p:cNvPr id="4" name="Footer Placeholder 3"/>
          <p:cNvSpPr>
            <a:spLocks noGrp="1"/>
          </p:cNvSpPr>
          <p:nvPr>
            <p:ph type="ftr" sz="quarter" idx="10"/>
          </p:nvPr>
        </p:nvSpPr>
        <p:spPr/>
        <p:txBody>
          <a:bodyPr/>
          <a:lstStyle/>
          <a:p>
            <a:endParaRPr lang="en-US"/>
          </a:p>
        </p:txBody>
      </p:sp>
      <p:sp>
        <p:nvSpPr>
          <p:cNvPr id="5" name="Slide Number Placeholder 4"/>
          <p:cNvSpPr>
            <a:spLocks noGrp="1"/>
          </p:cNvSpPr>
          <p:nvPr>
            <p:ph type="sldNum" sz="quarter" idx="11"/>
          </p:nvPr>
        </p:nvSpPr>
        <p:spPr/>
        <p:txBody>
          <a:bodyPr/>
          <a:lstStyle/>
          <a:p>
            <a:fld id="{190B9810-2E87-B04A-9A8F-6A7C8B82C89F}" type="slidenum">
              <a:rPr lang="en-US" smtClean="0"/>
              <a:t>77</a:t>
            </a:fld>
            <a:endParaRPr lang="en-US"/>
          </a:p>
        </p:txBody>
      </p:sp>
    </p:spTree>
    <p:extLst>
      <p:ext uri="{BB962C8B-B14F-4D97-AF65-F5344CB8AC3E}">
        <p14:creationId xmlns:p14="http://schemas.microsoft.com/office/powerpoint/2010/main" val="130571549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Balance of CO2 emissions embodied in imports and exports of the largest net importing/exporting countries (and Middle East region). Colors represent</a:t>
            </a:r>
          </a:p>
          <a:p>
            <a:r>
              <a:rPr lang="en-US" sz="1200" b="0" i="0" u="none" strike="noStrike" kern="1200" baseline="0" dirty="0" smtClean="0">
                <a:solidFill>
                  <a:schemeClr val="tx1"/>
                </a:solidFill>
                <a:latin typeface="+mn-lt"/>
                <a:ea typeface="+mn-ea"/>
                <a:cs typeface="+mn-cs"/>
              </a:rPr>
              <a:t>trade in finished goods by industry sector. Traded intermediate goods (gray) are those used by industries in the importing country to meet consumer</a:t>
            </a:r>
          </a:p>
          <a:p>
            <a:r>
              <a:rPr lang="en-US" sz="1200" b="0" i="0" u="none" strike="noStrike" kern="1200" baseline="0" dirty="0" smtClean="0">
                <a:solidFill>
                  <a:schemeClr val="tx1"/>
                </a:solidFill>
                <a:latin typeface="+mn-lt"/>
                <a:ea typeface="+mn-ea"/>
                <a:cs typeface="+mn-cs"/>
              </a:rPr>
              <a:t>demand for domestic goods. </a:t>
            </a:r>
            <a:r>
              <a:rPr lang="en-US" sz="1200" b="0" i="0" u="none" strike="noStrike" kern="1200" baseline="0" dirty="0" err="1" smtClean="0">
                <a:solidFill>
                  <a:schemeClr val="tx1"/>
                </a:solidFill>
                <a:latin typeface="+mn-lt"/>
                <a:ea typeface="+mn-ea"/>
                <a:cs typeface="+mn-cs"/>
              </a:rPr>
              <a:t>nec</a:t>
            </a:r>
            <a:r>
              <a:rPr lang="en-US" sz="1200" b="0" i="0" u="none" strike="noStrike" kern="1200" baseline="0" dirty="0" smtClean="0">
                <a:solidFill>
                  <a:schemeClr val="tx1"/>
                </a:solidFill>
                <a:latin typeface="+mn-lt"/>
                <a:ea typeface="+mn-ea"/>
                <a:cs typeface="+mn-cs"/>
              </a:rPr>
              <a:t>, “not elsewhere classified.”</a:t>
            </a:r>
            <a:endParaRPr lang="en-US" dirty="0"/>
          </a:p>
        </p:txBody>
      </p:sp>
      <p:sp>
        <p:nvSpPr>
          <p:cNvPr id="4" name="Footer Placeholder 3"/>
          <p:cNvSpPr>
            <a:spLocks noGrp="1"/>
          </p:cNvSpPr>
          <p:nvPr>
            <p:ph type="ftr" sz="quarter" idx="10"/>
          </p:nvPr>
        </p:nvSpPr>
        <p:spPr/>
        <p:txBody>
          <a:bodyPr/>
          <a:lstStyle/>
          <a:p>
            <a:endParaRPr lang="en-US"/>
          </a:p>
        </p:txBody>
      </p:sp>
      <p:sp>
        <p:nvSpPr>
          <p:cNvPr id="5" name="Slide Number Placeholder 4"/>
          <p:cNvSpPr>
            <a:spLocks noGrp="1"/>
          </p:cNvSpPr>
          <p:nvPr>
            <p:ph type="sldNum" sz="quarter" idx="11"/>
          </p:nvPr>
        </p:nvSpPr>
        <p:spPr/>
        <p:txBody>
          <a:bodyPr/>
          <a:lstStyle/>
          <a:p>
            <a:fld id="{190B9810-2E87-B04A-9A8F-6A7C8B82C89F}" type="slidenum">
              <a:rPr lang="en-US" smtClean="0"/>
              <a:t>78</a:t>
            </a:fld>
            <a:endParaRPr lang="en-US"/>
          </a:p>
        </p:txBody>
      </p:sp>
    </p:spTree>
    <p:extLst>
      <p:ext uri="{BB962C8B-B14F-4D97-AF65-F5344CB8AC3E}">
        <p14:creationId xmlns:p14="http://schemas.microsoft.com/office/powerpoint/2010/main" val="228949252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Balance of CO2 emissions embodied in imports and exports of the largest net importing/exporting countries (and Middle East region). Colors represent</a:t>
            </a:r>
          </a:p>
          <a:p>
            <a:r>
              <a:rPr lang="en-US" sz="1200" b="0" i="0" u="none" strike="noStrike" kern="1200" baseline="0" dirty="0" smtClean="0">
                <a:solidFill>
                  <a:schemeClr val="tx1"/>
                </a:solidFill>
                <a:latin typeface="+mn-lt"/>
                <a:ea typeface="+mn-ea"/>
                <a:cs typeface="+mn-cs"/>
              </a:rPr>
              <a:t>trade in finished goods by industry sector. Traded intermediate goods (gray) are those used by industries in the importing country to meet consumer</a:t>
            </a:r>
          </a:p>
          <a:p>
            <a:r>
              <a:rPr lang="en-US" sz="1200" b="0" i="0" u="none" strike="noStrike" kern="1200" baseline="0" dirty="0" smtClean="0">
                <a:solidFill>
                  <a:schemeClr val="tx1"/>
                </a:solidFill>
                <a:latin typeface="+mn-lt"/>
                <a:ea typeface="+mn-ea"/>
                <a:cs typeface="+mn-cs"/>
              </a:rPr>
              <a:t>demand for domestic goods. </a:t>
            </a:r>
            <a:r>
              <a:rPr lang="en-US" sz="1200" b="0" i="0" u="none" strike="noStrike" kern="1200" baseline="0" dirty="0" err="1" smtClean="0">
                <a:solidFill>
                  <a:schemeClr val="tx1"/>
                </a:solidFill>
                <a:latin typeface="+mn-lt"/>
                <a:ea typeface="+mn-ea"/>
                <a:cs typeface="+mn-cs"/>
              </a:rPr>
              <a:t>nec</a:t>
            </a:r>
            <a:r>
              <a:rPr lang="en-US" sz="1200" b="0" i="0" u="none" strike="noStrike" kern="1200" baseline="0" dirty="0" smtClean="0">
                <a:solidFill>
                  <a:schemeClr val="tx1"/>
                </a:solidFill>
                <a:latin typeface="+mn-lt"/>
                <a:ea typeface="+mn-ea"/>
                <a:cs typeface="+mn-cs"/>
              </a:rPr>
              <a:t>, “not elsewhere classified.”</a:t>
            </a:r>
            <a:endParaRPr lang="en-US" dirty="0"/>
          </a:p>
        </p:txBody>
      </p:sp>
      <p:sp>
        <p:nvSpPr>
          <p:cNvPr id="4" name="Footer Placeholder 3"/>
          <p:cNvSpPr>
            <a:spLocks noGrp="1"/>
          </p:cNvSpPr>
          <p:nvPr>
            <p:ph type="ftr" sz="quarter" idx="10"/>
          </p:nvPr>
        </p:nvSpPr>
        <p:spPr/>
        <p:txBody>
          <a:bodyPr/>
          <a:lstStyle/>
          <a:p>
            <a:endParaRPr lang="en-US"/>
          </a:p>
        </p:txBody>
      </p:sp>
      <p:sp>
        <p:nvSpPr>
          <p:cNvPr id="5" name="Slide Number Placeholder 4"/>
          <p:cNvSpPr>
            <a:spLocks noGrp="1"/>
          </p:cNvSpPr>
          <p:nvPr>
            <p:ph type="sldNum" sz="quarter" idx="11"/>
          </p:nvPr>
        </p:nvSpPr>
        <p:spPr/>
        <p:txBody>
          <a:bodyPr/>
          <a:lstStyle/>
          <a:p>
            <a:fld id="{190B9810-2E87-B04A-9A8F-6A7C8B82C89F}" type="slidenum">
              <a:rPr lang="en-US" smtClean="0"/>
              <a:t>79</a:t>
            </a:fld>
            <a:endParaRPr lang="en-US"/>
          </a:p>
        </p:txBody>
      </p:sp>
    </p:spTree>
    <p:extLst>
      <p:ext uri="{BB962C8B-B14F-4D97-AF65-F5344CB8AC3E}">
        <p14:creationId xmlns:p14="http://schemas.microsoft.com/office/powerpoint/2010/main" val="15655933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https://climate.nasa.gov</a:t>
            </a:r>
            <a:r>
              <a:rPr lang="en-US"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accent2"/>
                </a:solidFill>
              </a:rPr>
              <a:t>Sea levels have risen almost 18cm in the past 100 years.</a:t>
            </a:r>
          </a:p>
        </p:txBody>
      </p:sp>
      <p:sp>
        <p:nvSpPr>
          <p:cNvPr id="4" name="Slide Number Placeholder 3"/>
          <p:cNvSpPr>
            <a:spLocks noGrp="1"/>
          </p:cNvSpPr>
          <p:nvPr>
            <p:ph type="sldNum" sz="quarter" idx="10"/>
          </p:nvPr>
        </p:nvSpPr>
        <p:spPr/>
        <p:txBody>
          <a:bodyPr/>
          <a:lstStyle/>
          <a:p>
            <a:fld id="{7D6678BE-DA0B-7049-9F16-2507E93409D5}" type="slidenum">
              <a:rPr lang="en-US" smtClean="0"/>
              <a:t>12</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Till 2005. </a:t>
            </a:r>
            <a:endParaRPr lang="en-US" dirty="0"/>
          </a:p>
        </p:txBody>
      </p:sp>
      <p:sp>
        <p:nvSpPr>
          <p:cNvPr id="4" name="Footer Placeholder 3"/>
          <p:cNvSpPr>
            <a:spLocks noGrp="1"/>
          </p:cNvSpPr>
          <p:nvPr>
            <p:ph type="ftr" sz="quarter" idx="10"/>
          </p:nvPr>
        </p:nvSpPr>
        <p:spPr/>
        <p:txBody>
          <a:bodyPr/>
          <a:lstStyle/>
          <a:p>
            <a:endParaRPr lang="en-US"/>
          </a:p>
        </p:txBody>
      </p:sp>
      <p:sp>
        <p:nvSpPr>
          <p:cNvPr id="5" name="Slide Number Placeholder 4"/>
          <p:cNvSpPr>
            <a:spLocks noGrp="1"/>
          </p:cNvSpPr>
          <p:nvPr>
            <p:ph type="sldNum" sz="quarter" idx="11"/>
          </p:nvPr>
        </p:nvSpPr>
        <p:spPr/>
        <p:txBody>
          <a:bodyPr/>
          <a:lstStyle/>
          <a:p>
            <a:fld id="{190B9810-2E87-B04A-9A8F-6A7C8B82C89F}" type="slidenum">
              <a:rPr lang="en-US" smtClean="0"/>
              <a:t>16</a:t>
            </a:fld>
            <a:endParaRPr lang="en-US"/>
          </a:p>
        </p:txBody>
      </p:sp>
    </p:spTree>
    <p:extLst>
      <p:ext uri="{BB962C8B-B14F-4D97-AF65-F5344CB8AC3E}">
        <p14:creationId xmlns:p14="http://schemas.microsoft.com/office/powerpoint/2010/main" val="30206015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cs typeface="Calibri"/>
              </a:rPr>
              <a:t>: https://climate.nasa.gov/system/content_pages/main_images/1_normPage-3.jpg</a:t>
            </a:r>
            <a:endParaRPr lang="en-US" dirty="0"/>
          </a:p>
        </p:txBody>
      </p:sp>
      <p:sp>
        <p:nvSpPr>
          <p:cNvPr id="4" name="Footer Placeholder 3"/>
          <p:cNvSpPr>
            <a:spLocks noGrp="1"/>
          </p:cNvSpPr>
          <p:nvPr>
            <p:ph type="ftr" sz="quarter" idx="10"/>
          </p:nvPr>
        </p:nvSpPr>
        <p:spPr/>
        <p:txBody>
          <a:bodyPr/>
          <a:lstStyle/>
          <a:p>
            <a:endParaRPr lang="en-US"/>
          </a:p>
        </p:txBody>
      </p:sp>
      <p:sp>
        <p:nvSpPr>
          <p:cNvPr id="5" name="Slide Number Placeholder 4"/>
          <p:cNvSpPr>
            <a:spLocks noGrp="1"/>
          </p:cNvSpPr>
          <p:nvPr>
            <p:ph type="sldNum" sz="quarter" idx="11"/>
          </p:nvPr>
        </p:nvSpPr>
        <p:spPr/>
        <p:txBody>
          <a:bodyPr/>
          <a:lstStyle/>
          <a:p>
            <a:fld id="{190B9810-2E87-B04A-9A8F-6A7C8B82C89F}" type="slidenum">
              <a:rPr lang="en-US" smtClean="0"/>
              <a:t>17</a:t>
            </a:fld>
            <a:endParaRPr lang="en-US"/>
          </a:p>
        </p:txBody>
      </p:sp>
    </p:spTree>
    <p:extLst>
      <p:ext uri="{BB962C8B-B14F-4D97-AF65-F5344CB8AC3E}">
        <p14:creationId xmlns:p14="http://schemas.microsoft.com/office/powerpoint/2010/main" val="32805354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This graph shows two simulations of 20th century global mean temperatures compared with observed temperatures (dotted line). The red line (higher up on the right-hand side graph) shows simulated temperatures including human influences (e.g., </a:t>
            </a:r>
            <a:r>
              <a:rPr lang="en-US" sz="1200" b="0" i="0" u="none" strike="noStrike" kern="1200" dirty="0">
                <a:solidFill>
                  <a:schemeClr val="tx1"/>
                </a:solidFill>
                <a:effectLst/>
                <a:latin typeface="+mn-lt"/>
                <a:ea typeface="+mn-ea"/>
                <a:cs typeface="+mn-cs"/>
                <a:hlinkClick r:id="rId3" tooltip="en:greenhouse gas"/>
              </a:rPr>
              <a:t>greenhouse gases</a:t>
            </a:r>
            <a:r>
              <a:rPr lang="en-US" sz="1200" b="0" i="0" kern="1200" dirty="0">
                <a:solidFill>
                  <a:schemeClr val="tx1"/>
                </a:solidFill>
                <a:effectLst/>
                <a:latin typeface="+mn-lt"/>
                <a:ea typeface="+mn-ea"/>
                <a:cs typeface="+mn-cs"/>
              </a:rPr>
              <a:t> and </a:t>
            </a:r>
            <a:r>
              <a:rPr lang="en-US" sz="1200" b="0" i="0" u="none" strike="noStrike" kern="1200" dirty="0">
                <a:solidFill>
                  <a:schemeClr val="tx1"/>
                </a:solidFill>
                <a:effectLst/>
                <a:latin typeface="+mn-lt"/>
                <a:ea typeface="+mn-ea"/>
                <a:cs typeface="+mn-cs"/>
                <a:hlinkClick r:id="rId4" tooltip="en:aerosol"/>
              </a:rPr>
              <a:t>aerosols</a:t>
            </a:r>
            <a:r>
              <a:rPr lang="en-US" sz="1200" b="0" i="0" kern="1200" dirty="0">
                <a:solidFill>
                  <a:schemeClr val="tx1"/>
                </a:solidFill>
                <a:effectLst/>
                <a:latin typeface="+mn-lt"/>
                <a:ea typeface="+mn-ea"/>
                <a:cs typeface="+mn-cs"/>
              </a:rPr>
              <a:t>), the blue line (lower down on the right-hand side graph) shows simulated temperatures excluding human influences. The graph is adapted from </a:t>
            </a:r>
            <a:r>
              <a:rPr lang="en-US" sz="1200" b="0" i="0" kern="1200" dirty="0" err="1">
                <a:solidFill>
                  <a:schemeClr val="tx1"/>
                </a:solidFill>
                <a:effectLst/>
                <a:latin typeface="+mn-lt"/>
                <a:ea typeface="+mn-ea"/>
                <a:cs typeface="+mn-cs"/>
              </a:rPr>
              <a:t>Hegerl</a:t>
            </a:r>
            <a:r>
              <a:rPr lang="en-US" sz="1200" b="0" i="0" kern="1200" dirty="0">
                <a:solidFill>
                  <a:schemeClr val="tx1"/>
                </a:solidFill>
                <a:effectLst/>
                <a:latin typeface="+mn-lt"/>
                <a:ea typeface="+mn-ea"/>
                <a:cs typeface="+mn-cs"/>
              </a:rPr>
              <a:t> </a:t>
            </a:r>
            <a:r>
              <a:rPr lang="en-US" sz="1200" b="0" i="1" kern="1200" dirty="0">
                <a:solidFill>
                  <a:schemeClr val="tx1"/>
                </a:solidFill>
                <a:effectLst/>
                <a:latin typeface="+mn-lt"/>
                <a:ea typeface="+mn-ea"/>
                <a:cs typeface="+mn-cs"/>
              </a:rPr>
              <a:t>et al.</a:t>
            </a:r>
            <a:r>
              <a:rPr lang="en-US" sz="1200" b="0" i="0" kern="1200" dirty="0">
                <a:solidFill>
                  <a:schemeClr val="tx1"/>
                </a:solidFill>
                <a:effectLst/>
                <a:latin typeface="+mn-lt"/>
                <a:ea typeface="+mn-ea"/>
                <a:cs typeface="+mn-cs"/>
              </a:rPr>
              <a:t> (2007) (referred to by the cited source).</a:t>
            </a:r>
            <a:r>
              <a:rPr lang="en-US" dirty="0"/>
              <a:t/>
            </a:r>
            <a:br>
              <a:rPr lang="en-US" dirty="0"/>
            </a:br>
            <a:r>
              <a:rPr lang="en-US" dirty="0"/>
              <a:t/>
            </a:r>
            <a:br>
              <a:rPr lang="en-US" dirty="0"/>
            </a:br>
            <a:r>
              <a:rPr lang="en-US" sz="1200" b="0" i="0" kern="1200" dirty="0">
                <a:solidFill>
                  <a:schemeClr val="tx1"/>
                </a:solidFill>
                <a:effectLst/>
                <a:latin typeface="+mn-lt"/>
                <a:ea typeface="+mn-ea"/>
                <a:cs typeface="+mn-cs"/>
              </a:rPr>
              <a:t>From the cited Lindsey (2010) public-domain source: "Reconstructions of global temperature that include greenhouse gas increases and other human influences (red line, based on many models) closely match measured temperatures (dashed line). Those that only include natural influences (blue line, based on many models) show a slight cooling, which has not occurred. The ability of models to generate reasonable histories of global temperature is verified by their response to four 20th-century volcanic eruptions: each eruption caused brief cooling that appeared in observed as well as modeled records." For more information, see </a:t>
            </a:r>
            <a:r>
              <a:rPr lang="en-US" sz="1200" b="0" i="0" u="none" strike="noStrike" kern="1200" dirty="0">
                <a:solidFill>
                  <a:schemeClr val="tx1"/>
                </a:solidFill>
                <a:effectLst/>
                <a:latin typeface="+mn-lt"/>
                <a:ea typeface="+mn-ea"/>
                <a:cs typeface="+mn-cs"/>
                <a:hlinkClick r:id="rId5" tooltip="en:attribution of recent climate change"/>
              </a:rPr>
              <a:t>attribution of recent climate change</a:t>
            </a:r>
            <a:r>
              <a:rPr lang="en-US" sz="1200" b="0" i="0" kern="1200" dirty="0">
                <a:solidFill>
                  <a:schemeClr val="tx1"/>
                </a:solidFill>
                <a:effectLst/>
                <a:latin typeface="+mn-lt"/>
                <a:ea typeface="+mn-ea"/>
                <a:cs typeface="+mn-cs"/>
              </a:rPr>
              <a:t>.</a:t>
            </a:r>
            <a:endParaRPr lang="en-US" dirty="0"/>
          </a:p>
        </p:txBody>
      </p:sp>
      <p:sp>
        <p:nvSpPr>
          <p:cNvPr id="4" name="Footer Placeholder 3"/>
          <p:cNvSpPr>
            <a:spLocks noGrp="1"/>
          </p:cNvSpPr>
          <p:nvPr>
            <p:ph type="ftr" sz="quarter" idx="10"/>
          </p:nvPr>
        </p:nvSpPr>
        <p:spPr/>
        <p:txBody>
          <a:bodyPr/>
          <a:lstStyle/>
          <a:p>
            <a:endParaRPr lang="en-US"/>
          </a:p>
        </p:txBody>
      </p:sp>
      <p:sp>
        <p:nvSpPr>
          <p:cNvPr id="5" name="Slide Number Placeholder 4"/>
          <p:cNvSpPr>
            <a:spLocks noGrp="1"/>
          </p:cNvSpPr>
          <p:nvPr>
            <p:ph type="sldNum" sz="quarter" idx="11"/>
          </p:nvPr>
        </p:nvSpPr>
        <p:spPr/>
        <p:txBody>
          <a:bodyPr/>
          <a:lstStyle/>
          <a:p>
            <a:fld id="{190B9810-2E87-B04A-9A8F-6A7C8B82C89F}" type="slidenum">
              <a:rPr lang="en-US" smtClean="0"/>
              <a:t>21</a:t>
            </a:fld>
            <a:endParaRPr lang="en-US"/>
          </a:p>
        </p:txBody>
      </p:sp>
    </p:spTree>
    <p:extLst>
      <p:ext uri="{BB962C8B-B14F-4D97-AF65-F5344CB8AC3E}">
        <p14:creationId xmlns:p14="http://schemas.microsoft.com/office/powerpoint/2010/main" val="1431873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Crops respond poorly</a:t>
            </a:r>
            <a:r>
              <a:rPr lang="en-US" baseline="0" dirty="0" smtClean="0"/>
              <a:t> to extended extreme heat.</a:t>
            </a:r>
          </a:p>
          <a:p>
            <a:r>
              <a:rPr lang="en-US" baseline="0" dirty="0" smtClean="0"/>
              <a:t>Extreme precipitation events lead to runoff instead of percolation </a:t>
            </a:r>
            <a:r>
              <a:rPr lang="x-none" baseline="0" dirty="0" smtClean="0"/>
              <a:t>–</a:t>
            </a:r>
            <a:r>
              <a:rPr lang="en-US" baseline="0" dirty="0" smtClean="0"/>
              <a:t> bad for agriculture.</a:t>
            </a:r>
            <a:endParaRPr lang="en-US" dirty="0"/>
          </a:p>
        </p:txBody>
      </p:sp>
      <p:sp>
        <p:nvSpPr>
          <p:cNvPr id="4" name="Footer Placeholder 3"/>
          <p:cNvSpPr>
            <a:spLocks noGrp="1"/>
          </p:cNvSpPr>
          <p:nvPr>
            <p:ph type="ftr" sz="quarter" idx="10"/>
          </p:nvPr>
        </p:nvSpPr>
        <p:spPr/>
        <p:txBody>
          <a:bodyPr/>
          <a:lstStyle/>
          <a:p>
            <a:endParaRPr lang="en-US"/>
          </a:p>
        </p:txBody>
      </p:sp>
      <p:sp>
        <p:nvSpPr>
          <p:cNvPr id="5" name="Slide Number Placeholder 4"/>
          <p:cNvSpPr>
            <a:spLocks noGrp="1"/>
          </p:cNvSpPr>
          <p:nvPr>
            <p:ph type="sldNum" sz="quarter" idx="11"/>
          </p:nvPr>
        </p:nvSpPr>
        <p:spPr/>
        <p:txBody>
          <a:bodyPr/>
          <a:lstStyle/>
          <a:p>
            <a:fld id="{190B9810-2E87-B04A-9A8F-6A7C8B82C89F}" type="slidenum">
              <a:rPr lang="en-US" smtClean="0"/>
              <a:t>25</a:t>
            </a:fld>
            <a:endParaRPr lang="en-US"/>
          </a:p>
        </p:txBody>
      </p:sp>
    </p:spTree>
    <p:extLst>
      <p:ext uri="{BB962C8B-B14F-4D97-AF65-F5344CB8AC3E}">
        <p14:creationId xmlns:p14="http://schemas.microsoft.com/office/powerpoint/2010/main" val="11521401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0EF358-0A98-1F4A-A9F9-10605776E7D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0EF358-0A98-1F4A-A9F9-10605776E7D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0EF358-0A98-1F4A-A9F9-10605776E7D2}"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47E1E9C-4CED-7D4A-B569-C2A2B53ED9AD}" type="datetime1">
              <a:rPr lang="de-DE" smtClean="0"/>
              <a:t>12.03.18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A95322-DD38-E641-9F67-2D31BACC1A9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1" name="Title 1"/>
          <p:cNvSpPr>
            <a:spLocks noGrp="1"/>
          </p:cNvSpPr>
          <p:nvPr>
            <p:ph type="title"/>
          </p:nvPr>
        </p:nvSpPr>
        <p:spPr>
          <a:xfrm>
            <a:off x="223157" y="408666"/>
            <a:ext cx="8920843" cy="691696"/>
          </a:xfrm>
        </p:spPr>
        <p:txBody>
          <a:bodyPr>
            <a:normAutofit/>
          </a:bodyPr>
          <a:lstStyle>
            <a:lvl1pPr>
              <a:defRPr sz="3000" b="1" baseline="0">
                <a:solidFill>
                  <a:schemeClr val="tx1">
                    <a:lumMod val="50000"/>
                    <a:lumOff val="50000"/>
                  </a:schemeClr>
                </a:solidFill>
              </a:defRPr>
            </a:lvl1pPr>
          </a:lstStyle>
          <a:p>
            <a:endParaRPr lang="en-US" dirty="0"/>
          </a:p>
        </p:txBody>
      </p:sp>
      <p:sp>
        <p:nvSpPr>
          <p:cNvPr id="15" name="Content Placeholder 2"/>
          <p:cNvSpPr>
            <a:spLocks noGrp="1"/>
          </p:cNvSpPr>
          <p:nvPr>
            <p:ph idx="13"/>
          </p:nvPr>
        </p:nvSpPr>
        <p:spPr>
          <a:xfrm>
            <a:off x="223157" y="5796642"/>
            <a:ext cx="8697686" cy="446314"/>
          </a:xfrm>
          <a:noFill/>
        </p:spPr>
        <p:txBody>
          <a:bodyPr anchor="ctr">
            <a:noAutofit/>
          </a:bodyPr>
          <a:lstStyle>
            <a:lvl1pPr marL="0" indent="0">
              <a:lnSpc>
                <a:spcPct val="150000"/>
              </a:lnSpc>
              <a:buNone/>
              <a:defRPr sz="1500" b="0" baseline="0">
                <a:solidFill>
                  <a:schemeClr val="bg1">
                    <a:lumMod val="50000"/>
                  </a:schemeClr>
                </a:solidFill>
              </a:defRPr>
            </a:lvl1pPr>
            <a:lvl2pPr>
              <a:lnSpc>
                <a:spcPct val="150000"/>
              </a:lnSpc>
              <a:defRPr>
                <a:solidFill>
                  <a:schemeClr val="tx1">
                    <a:lumMod val="65000"/>
                    <a:lumOff val="35000"/>
                  </a:schemeClr>
                </a:solidFill>
              </a:defRPr>
            </a:lvl2pPr>
            <a:lvl3pPr>
              <a:lnSpc>
                <a:spcPct val="150000"/>
              </a:lnSpc>
              <a:defRPr>
                <a:solidFill>
                  <a:schemeClr val="tx1">
                    <a:lumMod val="65000"/>
                    <a:lumOff val="35000"/>
                  </a:schemeClr>
                </a:solidFill>
              </a:defRPr>
            </a:lvl3pPr>
            <a:lvl4pPr>
              <a:lnSpc>
                <a:spcPct val="150000"/>
              </a:lnSpc>
              <a:defRPr>
                <a:solidFill>
                  <a:schemeClr val="tx1">
                    <a:lumMod val="65000"/>
                    <a:lumOff val="35000"/>
                  </a:schemeClr>
                </a:solidFill>
              </a:defRPr>
            </a:lvl4pPr>
            <a:lvl5pPr>
              <a:lnSpc>
                <a:spcPct val="150000"/>
              </a:lnSpc>
              <a:defRPr>
                <a:solidFill>
                  <a:schemeClr val="tx1">
                    <a:lumMod val="65000"/>
                    <a:lumOff val="35000"/>
                  </a:schemeClr>
                </a:solidFill>
              </a:defRPr>
            </a:lvl5pPr>
          </a:lstStyle>
          <a:p>
            <a:pPr lvl="0"/>
            <a:endParaRPr lang="en-US" dirty="0"/>
          </a:p>
        </p:txBody>
      </p:sp>
      <p:sp>
        <p:nvSpPr>
          <p:cNvPr id="16" name="Content Placeholder 2"/>
          <p:cNvSpPr>
            <a:spLocks noGrp="1"/>
          </p:cNvSpPr>
          <p:nvPr>
            <p:ph idx="14"/>
          </p:nvPr>
        </p:nvSpPr>
        <p:spPr>
          <a:xfrm>
            <a:off x="223157" y="1213757"/>
            <a:ext cx="8697686" cy="4469490"/>
          </a:xfrm>
          <a:noFill/>
        </p:spPr>
        <p:txBody>
          <a:bodyPr anchor="t">
            <a:noAutofit/>
          </a:bodyPr>
          <a:lstStyle>
            <a:lvl1pPr marL="0" indent="0">
              <a:lnSpc>
                <a:spcPct val="150000"/>
              </a:lnSpc>
              <a:buNone/>
              <a:defRPr sz="2400" b="0" baseline="0">
                <a:solidFill>
                  <a:schemeClr val="accent2"/>
                </a:solidFill>
              </a:defRPr>
            </a:lvl1pPr>
            <a:lvl2pPr>
              <a:lnSpc>
                <a:spcPct val="150000"/>
              </a:lnSpc>
              <a:defRPr>
                <a:solidFill>
                  <a:schemeClr val="tx1">
                    <a:lumMod val="65000"/>
                    <a:lumOff val="35000"/>
                  </a:schemeClr>
                </a:solidFill>
              </a:defRPr>
            </a:lvl2pPr>
            <a:lvl3pPr>
              <a:lnSpc>
                <a:spcPct val="150000"/>
              </a:lnSpc>
              <a:defRPr>
                <a:solidFill>
                  <a:schemeClr val="tx1">
                    <a:lumMod val="65000"/>
                    <a:lumOff val="35000"/>
                  </a:schemeClr>
                </a:solidFill>
              </a:defRPr>
            </a:lvl3pPr>
            <a:lvl4pPr>
              <a:lnSpc>
                <a:spcPct val="150000"/>
              </a:lnSpc>
              <a:defRPr>
                <a:solidFill>
                  <a:schemeClr val="tx1">
                    <a:lumMod val="65000"/>
                    <a:lumOff val="35000"/>
                  </a:schemeClr>
                </a:solidFill>
              </a:defRPr>
            </a:lvl4pPr>
            <a:lvl5pPr>
              <a:lnSpc>
                <a:spcPct val="150000"/>
              </a:lnSpc>
              <a:defRPr>
                <a:solidFill>
                  <a:schemeClr val="tx1">
                    <a:lumMod val="65000"/>
                    <a:lumOff val="35000"/>
                  </a:schemeClr>
                </a:solidFill>
              </a:defRPr>
            </a:lvl5pPr>
          </a:lstStyle>
          <a:p>
            <a:pPr lvl="0"/>
            <a:endParaRPr lang="en-US" dirty="0"/>
          </a:p>
        </p:txBody>
      </p:sp>
      <p:sp>
        <p:nvSpPr>
          <p:cNvPr id="4" name="Slide Number Placeholder 3"/>
          <p:cNvSpPr>
            <a:spLocks noGrp="1"/>
          </p:cNvSpPr>
          <p:nvPr>
            <p:ph type="sldNum" sz="quarter" idx="17"/>
          </p:nvPr>
        </p:nvSpPr>
        <p:spPr/>
        <p:txBody>
          <a:bodyPr/>
          <a:lstStyle/>
          <a:p>
            <a:fld id="{280EF358-0A98-1F4A-A9F9-10605776E7D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0EF358-0A98-1F4A-A9F9-10605776E7D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0EF358-0A98-1F4A-A9F9-10605776E7D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80EF358-0A98-1F4A-A9F9-10605776E7D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80EF358-0A98-1F4A-A9F9-10605776E7D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80EF358-0A98-1F4A-A9F9-10605776E7D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0EF358-0A98-1F4A-A9F9-10605776E7D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hasCustomPrompt="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0EF358-0A98-1F4A-A9F9-10605776E7D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0EF358-0A98-1F4A-A9F9-10605776E7D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2.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bloomberg.com/graphics/2015-whats-warming-the-world/"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5.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6.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7.gi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8.png"/><Relationship Id="rId4" Type="http://schemas.microsoft.com/office/2007/relationships/hdphoto" Target="../media/hdphoto1.wdp"/><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9.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20.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21.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22.jp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23.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24.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26.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27.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9.jpeg"/><Relationship Id="rId4" Type="http://schemas.openxmlformats.org/officeDocument/2006/relationships/image" Target="../media/image30.jpeg"/><Relationship Id="rId5" Type="http://schemas.openxmlformats.org/officeDocument/2006/relationships/image" Target="../media/image31.GIF"/><Relationship Id="rId1" Type="http://schemas.openxmlformats.org/officeDocument/2006/relationships/slideLayout" Target="../slideLayouts/slideLayout2.xml"/><Relationship Id="rId2" Type="http://schemas.openxmlformats.org/officeDocument/2006/relationships/image" Target="../media/image28.jpe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jpe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jpe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34.jpe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34.jpe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35.GIF"/></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36.jpe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7.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37.jpeg"/><Relationship Id="rId4" Type="http://schemas.openxmlformats.org/officeDocument/2006/relationships/image" Target="../media/image28.jpeg"/><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image" Target="../media/image37.jpe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 Id="rId3" Type="http://schemas.openxmlformats.org/officeDocument/2006/relationships/image" Target="../media/image38.jpe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 Id="rId3" Type="http://schemas.openxmlformats.org/officeDocument/2006/relationships/image" Target="../media/image39.GIF"/></Relationships>
</file>

<file path=ppt/slides/_rels/slide64.xml.rels><?xml version="1.0" encoding="UTF-8" standalone="yes"?>
<Relationships xmlns="http://schemas.openxmlformats.org/package/2006/relationships"><Relationship Id="rId3" Type="http://schemas.openxmlformats.org/officeDocument/2006/relationships/image" Target="../media/image41.jpeg"/><Relationship Id="rId4" Type="http://schemas.openxmlformats.org/officeDocument/2006/relationships/oleObject" Target="../embeddings/oleObject1.bin"/><Relationship Id="rId5" Type="http://schemas.openxmlformats.org/officeDocument/2006/relationships/image" Target="../media/image40.w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2.jpe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 Id="rId3" Type="http://schemas.openxmlformats.org/officeDocument/2006/relationships/image" Target="../media/image43.jpe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 Id="rId3" Type="http://schemas.openxmlformats.org/officeDocument/2006/relationships/image" Target="../media/image44.emf"/></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5.G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6.jpe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7.jpe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 Id="rId3" Type="http://schemas.openxmlformats.org/officeDocument/2006/relationships/image" Target="../media/image48.pn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 Id="rId3" Type="http://schemas.openxmlformats.org/officeDocument/2006/relationships/image" Target="../media/image49.pn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0.jpe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 Id="rId3" Type="http://schemas.openxmlformats.org/officeDocument/2006/relationships/image" Target="../media/image44.emf"/></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 Id="rId3" Type="http://schemas.openxmlformats.org/officeDocument/2006/relationships/image" Target="../media/image22.jp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 Id="rId3" Type="http://schemas.openxmlformats.org/officeDocument/2006/relationships/image" Target="../media/image51.pn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 Id="rId3" Type="http://schemas.openxmlformats.org/officeDocument/2006/relationships/image" Target="../media/image5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p:nvPr/>
        </p:nvSpPr>
        <p:spPr>
          <a:xfrm>
            <a:off x="9218" y="4371975"/>
            <a:ext cx="9144000" cy="1583421"/>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3500" b="1" smtClean="0">
                <a:solidFill>
                  <a:schemeClr val="tx1">
                    <a:lumMod val="65000"/>
                    <a:lumOff val="35000"/>
                  </a:schemeClr>
                </a:solidFill>
              </a:rPr>
              <a:t>AQU </a:t>
            </a:r>
            <a:r>
              <a:rPr lang="en-US" sz="3500" b="1" smtClean="0">
                <a:solidFill>
                  <a:schemeClr val="tx1">
                    <a:lumMod val="65000"/>
                    <a:lumOff val="35000"/>
                  </a:schemeClr>
                </a:solidFill>
              </a:rPr>
              <a:t>Guest</a:t>
            </a:r>
            <a:endParaRPr lang="en-US" sz="3500" b="1" dirty="0">
              <a:solidFill>
                <a:schemeClr val="tx1">
                  <a:lumMod val="65000"/>
                  <a:lumOff val="35000"/>
                </a:schemeClr>
              </a:solidFill>
            </a:endParaRPr>
          </a:p>
          <a:p>
            <a:pPr marL="0" indent="0" algn="ctr">
              <a:buNone/>
            </a:pPr>
            <a:r>
              <a:rPr lang="en-US" dirty="0" smtClean="0">
                <a:solidFill>
                  <a:schemeClr val="tx1">
                    <a:lumMod val="65000"/>
                    <a:lumOff val="35000"/>
                  </a:schemeClr>
                </a:solidFill>
              </a:rPr>
              <a:t>Al-Quds </a:t>
            </a:r>
            <a:r>
              <a:rPr lang="en-US" dirty="0">
                <a:solidFill>
                  <a:schemeClr val="tx1">
                    <a:lumMod val="65000"/>
                    <a:lumOff val="35000"/>
                  </a:schemeClr>
                </a:solidFill>
              </a:rPr>
              <a:t>University</a:t>
            </a:r>
            <a:r>
              <a:rPr lang="en-US" dirty="0">
                <a:solidFill>
                  <a:schemeClr val="tx1">
                    <a:lumMod val="65000"/>
                    <a:lumOff val="35000"/>
                  </a:schemeClr>
                </a:solidFill>
                <a:cs typeface="Calibri" panose="020F0502020204030204"/>
              </a:rPr>
              <a:t>, </a:t>
            </a:r>
            <a:r>
              <a:rPr lang="en-US" dirty="0" smtClean="0">
                <a:solidFill>
                  <a:schemeClr val="tx1">
                    <a:lumMod val="65000"/>
                    <a:lumOff val="35000"/>
                  </a:schemeClr>
                </a:solidFill>
                <a:cs typeface="Calibri" panose="020F0502020204030204"/>
              </a:rPr>
              <a:t>Abu Dis, Palestine</a:t>
            </a:r>
            <a:endParaRPr lang="en-US" dirty="0">
              <a:solidFill>
                <a:schemeClr val="tx1">
                  <a:lumMod val="65000"/>
                  <a:lumOff val="35000"/>
                </a:schemeClr>
              </a:solidFill>
              <a:cs typeface="Calibri" panose="020F0502020204030204"/>
            </a:endParaRPr>
          </a:p>
          <a:p>
            <a:pPr marL="0" indent="0" algn="ctr">
              <a:buNone/>
            </a:pPr>
            <a:endParaRPr lang="en-US" dirty="0">
              <a:solidFill>
                <a:schemeClr val="tx1">
                  <a:lumMod val="65000"/>
                  <a:lumOff val="35000"/>
                </a:schemeClr>
              </a:solidFill>
              <a:cs typeface="Calibri" panose="020F0502020204030204"/>
            </a:endParaRPr>
          </a:p>
        </p:txBody>
      </p:sp>
      <p:sp>
        <p:nvSpPr>
          <p:cNvPr id="13" name="Rectangle 12"/>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rgbClr val="FF0000"/>
              </a:solidFill>
            </a:endParaRPr>
          </a:p>
        </p:txBody>
      </p:sp>
      <p:sp>
        <p:nvSpPr>
          <p:cNvPr id="15" name="Subtitle 2"/>
          <p:cNvSpPr txBox="1"/>
          <p:nvPr/>
        </p:nvSpPr>
        <p:spPr>
          <a:xfrm>
            <a:off x="0" y="1866900"/>
            <a:ext cx="9144000" cy="1805679"/>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buNone/>
            </a:pPr>
            <a:r>
              <a:rPr lang="en-US" sz="3600" b="1" dirty="0"/>
              <a:t>The science, politics and economics of </a:t>
            </a:r>
            <a:endParaRPr lang="en-US" sz="3600" b="1" dirty="0" smtClean="0"/>
          </a:p>
          <a:p>
            <a:pPr algn="ctr">
              <a:buNone/>
            </a:pPr>
            <a:r>
              <a:rPr lang="en-US" sz="3600" b="1" dirty="0" smtClean="0"/>
              <a:t>climate change</a:t>
            </a:r>
            <a:endParaRPr lang="en-US"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Antarctic ice is reducing</a:t>
            </a:r>
          </a:p>
        </p:txBody>
      </p:sp>
      <p:pic>
        <p:nvPicPr>
          <p:cNvPr id="8" name="Content Placeholder 7"/>
          <p:cNvPicPr>
            <a:picLocks noGrp="1" noChangeAspect="1"/>
          </p:cNvPicPr>
          <p:nvPr>
            <p:ph idx="14"/>
          </p:nvPr>
        </p:nvPicPr>
        <p:blipFill rotWithShape="1">
          <a:blip r:embed="rId2">
            <a:extLst>
              <a:ext uri="{28A0092B-C50C-407E-A947-70E740481C1C}">
                <a14:useLocalDpi xmlns:a14="http://schemas.microsoft.com/office/drawing/2010/main" val="0"/>
              </a:ext>
            </a:extLst>
          </a:blip>
          <a:srcRect l="13601" t="-1" b="23569"/>
          <a:stretch/>
        </p:blipFill>
        <p:spPr>
          <a:xfrm>
            <a:off x="4334040" y="2154480"/>
            <a:ext cx="4667878" cy="2303220"/>
          </a:xfrm>
        </p:spPr>
      </p:pic>
      <p:sp>
        <p:nvSpPr>
          <p:cNvPr id="3" name="Slide Number Placeholder 2"/>
          <p:cNvSpPr>
            <a:spLocks noGrp="1"/>
          </p:cNvSpPr>
          <p:nvPr>
            <p:ph type="sldNum" sz="quarter" idx="17"/>
          </p:nvPr>
        </p:nvSpPr>
        <p:spPr/>
        <p:txBody>
          <a:bodyPr/>
          <a:lstStyle/>
          <a:p>
            <a:fld id="{280EF358-0A98-1F4A-A9F9-10605776E7D2}" type="slidenum">
              <a:rPr lang="en-US" smtClean="0"/>
              <a:t>10</a:t>
            </a:fld>
            <a:endParaRPr lang="en-US"/>
          </a:p>
        </p:txBody>
      </p:sp>
      <p:sp>
        <p:nvSpPr>
          <p:cNvPr id="12" name="Rectangle 11"/>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0000"/>
                </a:solidFill>
              </a:rPr>
              <a:t>Observation of climate change</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93" y="2154480"/>
            <a:ext cx="2825397" cy="2714400"/>
          </a:xfrm>
          <a:prstGeom prst="rect">
            <a:avLst/>
          </a:prstGeom>
          <a:effectLst>
            <a:softEdge rad="63500"/>
          </a:effectLst>
        </p:spPr>
      </p:pic>
      <p:sp>
        <p:nvSpPr>
          <p:cNvPr id="15" name="Rectangle 14"/>
          <p:cNvSpPr/>
          <p:nvPr/>
        </p:nvSpPr>
        <p:spPr>
          <a:xfrm>
            <a:off x="240476" y="6056269"/>
            <a:ext cx="4592411" cy="369332"/>
          </a:xfrm>
          <a:prstGeom prst="rect">
            <a:avLst/>
          </a:prstGeom>
        </p:spPr>
        <p:txBody>
          <a:bodyPr wrap="none">
            <a:spAutoFit/>
          </a:bodyPr>
          <a:lstStyle/>
          <a:p>
            <a:r>
              <a:rPr lang="en-US" dirty="0">
                <a:solidFill>
                  <a:schemeClr val="bg1">
                    <a:lumMod val="50000"/>
                  </a:schemeClr>
                </a:solidFill>
              </a:rPr>
              <a:t>Source: NASA satellite measurements (GRACE).</a:t>
            </a:r>
          </a:p>
        </p:txBody>
      </p:sp>
      <p:sp>
        <p:nvSpPr>
          <p:cNvPr id="19" name="TextBox 18"/>
          <p:cNvSpPr txBox="1"/>
          <p:nvPr/>
        </p:nvSpPr>
        <p:spPr>
          <a:xfrm>
            <a:off x="4180144" y="4724354"/>
            <a:ext cx="806631" cy="461665"/>
          </a:xfrm>
          <a:prstGeom prst="rect">
            <a:avLst/>
          </a:prstGeom>
          <a:noFill/>
        </p:spPr>
        <p:txBody>
          <a:bodyPr wrap="none" rtlCol="0">
            <a:spAutoFit/>
          </a:bodyPr>
          <a:lstStyle/>
          <a:p>
            <a:r>
              <a:rPr lang="en-US" sz="2400" dirty="0">
                <a:solidFill>
                  <a:schemeClr val="tx1">
                    <a:lumMod val="50000"/>
                    <a:lumOff val="50000"/>
                  </a:schemeClr>
                </a:solidFill>
              </a:rPr>
              <a:t>2002</a:t>
            </a:r>
          </a:p>
        </p:txBody>
      </p:sp>
      <p:sp>
        <p:nvSpPr>
          <p:cNvPr id="20" name="TextBox 19"/>
          <p:cNvSpPr txBox="1"/>
          <p:nvPr/>
        </p:nvSpPr>
        <p:spPr>
          <a:xfrm>
            <a:off x="8258084" y="4724354"/>
            <a:ext cx="806631" cy="461665"/>
          </a:xfrm>
          <a:prstGeom prst="rect">
            <a:avLst/>
          </a:prstGeom>
          <a:noFill/>
        </p:spPr>
        <p:txBody>
          <a:bodyPr wrap="none" rtlCol="0">
            <a:spAutoFit/>
          </a:bodyPr>
          <a:lstStyle/>
          <a:p>
            <a:r>
              <a:rPr lang="en-US" sz="2400">
                <a:solidFill>
                  <a:schemeClr val="tx1">
                    <a:lumMod val="50000"/>
                    <a:lumOff val="50000"/>
                  </a:schemeClr>
                </a:solidFill>
              </a:rPr>
              <a:t>2017</a:t>
            </a:r>
          </a:p>
        </p:txBody>
      </p:sp>
      <p:sp>
        <p:nvSpPr>
          <p:cNvPr id="22" name="TextBox 21"/>
          <p:cNvSpPr txBox="1"/>
          <p:nvPr/>
        </p:nvSpPr>
        <p:spPr>
          <a:xfrm>
            <a:off x="3062968" y="2179148"/>
            <a:ext cx="712054" cy="461665"/>
          </a:xfrm>
          <a:prstGeom prst="rect">
            <a:avLst/>
          </a:prstGeom>
          <a:solidFill>
            <a:schemeClr val="bg1"/>
          </a:solidFill>
        </p:spPr>
        <p:txBody>
          <a:bodyPr wrap="none" rtlCol="0">
            <a:spAutoFit/>
          </a:bodyPr>
          <a:lstStyle/>
          <a:p>
            <a:pPr algn="ctr"/>
            <a:r>
              <a:rPr lang="en-US" sz="2400" b="1" dirty="0">
                <a:solidFill>
                  <a:schemeClr val="tx1">
                    <a:lumMod val="50000"/>
                    <a:lumOff val="50000"/>
                  </a:schemeClr>
                </a:solidFill>
              </a:rPr>
              <a:t>0 Gt</a:t>
            </a:r>
          </a:p>
        </p:txBody>
      </p:sp>
      <p:sp>
        <p:nvSpPr>
          <p:cNvPr id="24" name="TextBox 23"/>
          <p:cNvSpPr txBox="1"/>
          <p:nvPr/>
        </p:nvSpPr>
        <p:spPr>
          <a:xfrm>
            <a:off x="2871355" y="4214211"/>
            <a:ext cx="1342034" cy="461665"/>
          </a:xfrm>
          <a:prstGeom prst="rect">
            <a:avLst/>
          </a:prstGeom>
          <a:solidFill>
            <a:schemeClr val="bg1"/>
          </a:solidFill>
        </p:spPr>
        <p:txBody>
          <a:bodyPr wrap="none" rtlCol="0">
            <a:spAutoFit/>
          </a:bodyPr>
          <a:lstStyle/>
          <a:p>
            <a:pPr algn="ctr"/>
            <a:r>
              <a:rPr lang="en-US" sz="2400" b="1" dirty="0">
                <a:solidFill>
                  <a:schemeClr val="tx1">
                    <a:lumMod val="50000"/>
                    <a:lumOff val="50000"/>
                  </a:schemeClr>
                </a:solidFill>
              </a:rPr>
              <a:t>- 2000 Gt</a:t>
            </a:r>
          </a:p>
        </p:txBody>
      </p:sp>
      <p:cxnSp>
        <p:nvCxnSpPr>
          <p:cNvPr id="17" name="Straight Connector 16"/>
          <p:cNvCxnSpPr/>
          <p:nvPr/>
        </p:nvCxnSpPr>
        <p:spPr>
          <a:xfrm>
            <a:off x="4506515" y="2871889"/>
            <a:ext cx="4154885" cy="1719138"/>
          </a:xfrm>
          <a:prstGeom prst="line">
            <a:avLst/>
          </a:prstGeom>
          <a:ln w="34925">
            <a:solidFill>
              <a:schemeClr val="accent2"/>
            </a:solidFill>
            <a:tailEnd type="stealth" w="lg" len="lg"/>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xmlns="" id="{23BE7AE3-9380-4ED2-9968-A49828ED0C2D}"/>
              </a:ext>
            </a:extLst>
          </p:cNvPr>
          <p:cNvSpPr txBox="1"/>
          <p:nvPr/>
        </p:nvSpPr>
        <p:spPr>
          <a:xfrm>
            <a:off x="2843090" y="3163724"/>
            <a:ext cx="1247457" cy="461665"/>
          </a:xfrm>
          <a:prstGeom prst="rect">
            <a:avLst/>
          </a:prstGeom>
          <a:noFill/>
          <a:ln>
            <a:noFill/>
          </a:ln>
        </p:spPr>
        <p:txBody>
          <a:bodyPr wrap="none" rtlCol="0">
            <a:spAutoFit/>
          </a:bodyPr>
          <a:lstStyle/>
          <a:p>
            <a:pPr algn="ctr"/>
            <a:r>
              <a:rPr lang="en-US" sz="2400" dirty="0">
                <a:solidFill>
                  <a:schemeClr val="accent2"/>
                </a:solidFill>
              </a:rPr>
              <a:t>Ice mass</a:t>
            </a:r>
          </a:p>
        </p:txBody>
      </p:sp>
      <p:sp>
        <p:nvSpPr>
          <p:cNvPr id="18" name="TextBox 17">
            <a:extLst>
              <a:ext uri="{FF2B5EF4-FFF2-40B4-BE49-F238E27FC236}">
                <a16:creationId xmlns:a16="http://schemas.microsoft.com/office/drawing/2014/main" xmlns="" id="{23BE7AE3-9380-4ED2-9968-A49828ED0C2D}"/>
              </a:ext>
            </a:extLst>
          </p:cNvPr>
          <p:cNvSpPr txBox="1"/>
          <p:nvPr/>
        </p:nvSpPr>
        <p:spPr>
          <a:xfrm>
            <a:off x="6261433" y="4907147"/>
            <a:ext cx="721993" cy="461665"/>
          </a:xfrm>
          <a:prstGeom prst="rect">
            <a:avLst/>
          </a:prstGeom>
          <a:noFill/>
          <a:ln>
            <a:noFill/>
          </a:ln>
        </p:spPr>
        <p:txBody>
          <a:bodyPr wrap="none" rtlCol="0">
            <a:spAutoFit/>
          </a:bodyPr>
          <a:lstStyle/>
          <a:p>
            <a:pPr algn="ctr"/>
            <a:r>
              <a:rPr lang="en-US" sz="2400" dirty="0" smtClean="0">
                <a:solidFill>
                  <a:schemeClr val="accent2"/>
                </a:solidFill>
              </a:rPr>
              <a:t>Year</a:t>
            </a:r>
            <a:endParaRPr lang="en-US" sz="2400" dirty="0">
              <a:solidFill>
                <a:schemeClr val="accent2"/>
              </a:solidFill>
            </a:endParaRPr>
          </a:p>
        </p:txBody>
      </p:sp>
    </p:spTree>
    <p:extLst>
      <p:ext uri="{BB962C8B-B14F-4D97-AF65-F5344CB8AC3E}">
        <p14:creationId xmlns:p14="http://schemas.microsoft.com/office/powerpoint/2010/main" val="20998773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Greenland ice is reducing even faster</a:t>
            </a:r>
          </a:p>
        </p:txBody>
      </p:sp>
      <p:pic>
        <p:nvPicPr>
          <p:cNvPr id="9" name="Content Placeholder 8"/>
          <p:cNvPicPr>
            <a:picLocks noGrp="1" noChangeAspect="1"/>
          </p:cNvPicPr>
          <p:nvPr>
            <p:ph idx="13"/>
          </p:nvPr>
        </p:nvPicPr>
        <p:blipFill rotWithShape="1">
          <a:blip r:embed="rId2">
            <a:extLst>
              <a:ext uri="{28A0092B-C50C-407E-A947-70E740481C1C}">
                <a14:useLocalDpi xmlns:a14="http://schemas.microsoft.com/office/drawing/2010/main" val="0"/>
              </a:ext>
            </a:extLst>
          </a:blip>
          <a:srcRect l="13856" t="1692" r="728" b="23073"/>
          <a:stretch/>
        </p:blipFill>
        <p:spPr>
          <a:xfrm>
            <a:off x="4293774" y="2164684"/>
            <a:ext cx="4702560" cy="2305716"/>
          </a:xfrm>
          <a:ln>
            <a:noFill/>
          </a:ln>
        </p:spPr>
      </p:pic>
      <p:sp>
        <p:nvSpPr>
          <p:cNvPr id="11" name="Rectangle 10"/>
          <p:cNvSpPr/>
          <p:nvPr/>
        </p:nvSpPr>
        <p:spPr>
          <a:xfrm>
            <a:off x="240476" y="6056269"/>
            <a:ext cx="4592411" cy="369332"/>
          </a:xfrm>
          <a:prstGeom prst="rect">
            <a:avLst/>
          </a:prstGeom>
        </p:spPr>
        <p:txBody>
          <a:bodyPr wrap="none">
            <a:spAutoFit/>
          </a:bodyPr>
          <a:lstStyle/>
          <a:p>
            <a:r>
              <a:rPr lang="en-US" dirty="0">
                <a:solidFill>
                  <a:schemeClr val="bg1">
                    <a:lumMod val="50000"/>
                  </a:schemeClr>
                </a:solidFill>
              </a:rPr>
              <a:t>Source: NASA satellite measurements (GRACE).</a:t>
            </a:r>
          </a:p>
        </p:txBody>
      </p:sp>
      <p:sp>
        <p:nvSpPr>
          <p:cNvPr id="3" name="Slide Number Placeholder 2"/>
          <p:cNvSpPr>
            <a:spLocks noGrp="1"/>
          </p:cNvSpPr>
          <p:nvPr>
            <p:ph type="sldNum" sz="quarter" idx="17"/>
          </p:nvPr>
        </p:nvSpPr>
        <p:spPr/>
        <p:txBody>
          <a:bodyPr/>
          <a:lstStyle/>
          <a:p>
            <a:fld id="{280EF358-0A98-1F4A-A9F9-10605776E7D2}" type="slidenum">
              <a:rPr lang="en-US" smtClean="0"/>
              <a:t>11</a:t>
            </a:fld>
            <a:endParaRPr lang="en-US"/>
          </a:p>
        </p:txBody>
      </p:sp>
      <p:sp>
        <p:nvSpPr>
          <p:cNvPr id="12" name="Rectangle 11"/>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0000"/>
                </a:solidFill>
              </a:rPr>
              <a:t>Observation of climate change</a:t>
            </a:r>
          </a:p>
        </p:txBody>
      </p:sp>
      <p:sp>
        <p:nvSpPr>
          <p:cNvPr id="22" name="TextBox 21"/>
          <p:cNvSpPr txBox="1"/>
          <p:nvPr/>
        </p:nvSpPr>
        <p:spPr>
          <a:xfrm>
            <a:off x="4180144" y="4724354"/>
            <a:ext cx="806631" cy="461665"/>
          </a:xfrm>
          <a:prstGeom prst="rect">
            <a:avLst/>
          </a:prstGeom>
          <a:noFill/>
        </p:spPr>
        <p:txBody>
          <a:bodyPr wrap="none" rtlCol="0">
            <a:spAutoFit/>
          </a:bodyPr>
          <a:lstStyle/>
          <a:p>
            <a:r>
              <a:rPr lang="en-US" sz="2400" dirty="0">
                <a:solidFill>
                  <a:schemeClr val="tx1">
                    <a:lumMod val="50000"/>
                    <a:lumOff val="50000"/>
                  </a:schemeClr>
                </a:solidFill>
              </a:rPr>
              <a:t>2002</a:t>
            </a:r>
          </a:p>
        </p:txBody>
      </p:sp>
      <p:cxnSp>
        <p:nvCxnSpPr>
          <p:cNvPr id="24" name="Straight Connector 23"/>
          <p:cNvCxnSpPr/>
          <p:nvPr/>
        </p:nvCxnSpPr>
        <p:spPr>
          <a:xfrm>
            <a:off x="4312824" y="2476402"/>
            <a:ext cx="4202526" cy="2083123"/>
          </a:xfrm>
          <a:prstGeom prst="line">
            <a:avLst/>
          </a:prstGeom>
          <a:ln w="34925">
            <a:solidFill>
              <a:schemeClr val="accent2"/>
            </a:solidFill>
            <a:headEnd w="lg" len="lg"/>
            <a:tailEnd type="stealth" w="lg" len="lg"/>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xmlns="" id="{6B846028-4829-415B-968F-43505E0F7703}"/>
              </a:ext>
            </a:extLst>
          </p:cNvPr>
          <p:cNvSpPr txBox="1"/>
          <p:nvPr/>
        </p:nvSpPr>
        <p:spPr>
          <a:xfrm>
            <a:off x="8258084" y="4724354"/>
            <a:ext cx="806631" cy="461665"/>
          </a:xfrm>
          <a:prstGeom prst="rect">
            <a:avLst/>
          </a:prstGeom>
          <a:noFill/>
        </p:spPr>
        <p:txBody>
          <a:bodyPr wrap="none" rtlCol="0">
            <a:spAutoFit/>
          </a:bodyPr>
          <a:lstStyle/>
          <a:p>
            <a:r>
              <a:rPr lang="en-US" sz="2400">
                <a:solidFill>
                  <a:schemeClr val="tx1">
                    <a:lumMod val="50000"/>
                    <a:lumOff val="50000"/>
                  </a:schemeClr>
                </a:solidFill>
              </a:rPr>
              <a:t>2017</a:t>
            </a:r>
          </a:p>
        </p:txBody>
      </p:sp>
      <p:sp>
        <p:nvSpPr>
          <p:cNvPr id="18" name="TextBox 17">
            <a:extLst>
              <a:ext uri="{FF2B5EF4-FFF2-40B4-BE49-F238E27FC236}">
                <a16:creationId xmlns:a16="http://schemas.microsoft.com/office/drawing/2014/main" xmlns="" id="{DD58A3B1-249B-46ED-8304-9654F40363FE}"/>
              </a:ext>
            </a:extLst>
          </p:cNvPr>
          <p:cNvSpPr txBox="1"/>
          <p:nvPr/>
        </p:nvSpPr>
        <p:spPr>
          <a:xfrm>
            <a:off x="2871355" y="4214211"/>
            <a:ext cx="1342034" cy="461665"/>
          </a:xfrm>
          <a:prstGeom prst="rect">
            <a:avLst/>
          </a:prstGeom>
          <a:solidFill>
            <a:schemeClr val="bg1"/>
          </a:solidFill>
        </p:spPr>
        <p:txBody>
          <a:bodyPr wrap="none" rtlCol="0">
            <a:spAutoFit/>
          </a:bodyPr>
          <a:lstStyle/>
          <a:p>
            <a:pPr algn="ctr"/>
            <a:r>
              <a:rPr lang="en-US" sz="2400" b="1" dirty="0">
                <a:solidFill>
                  <a:schemeClr val="tx1">
                    <a:lumMod val="50000"/>
                    <a:lumOff val="50000"/>
                  </a:schemeClr>
                </a:solidFill>
              </a:rPr>
              <a:t>- 4000 Gt</a:t>
            </a:r>
          </a:p>
        </p:txBody>
      </p:sp>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2265860"/>
            <a:ext cx="2903954" cy="2613559"/>
          </a:xfrm>
          <a:prstGeom prst="rect">
            <a:avLst/>
          </a:prstGeom>
          <a:effectLst>
            <a:softEdge rad="63500"/>
          </a:effectLst>
        </p:spPr>
      </p:pic>
      <p:sp>
        <p:nvSpPr>
          <p:cNvPr id="20" name="TextBox 19">
            <a:extLst>
              <a:ext uri="{FF2B5EF4-FFF2-40B4-BE49-F238E27FC236}">
                <a16:creationId xmlns:a16="http://schemas.microsoft.com/office/drawing/2014/main" xmlns="" id="{804B4314-C100-4DDA-BC71-94897740AD8A}"/>
              </a:ext>
            </a:extLst>
          </p:cNvPr>
          <p:cNvSpPr txBox="1"/>
          <p:nvPr/>
        </p:nvSpPr>
        <p:spPr>
          <a:xfrm>
            <a:off x="3062968" y="2179148"/>
            <a:ext cx="712054" cy="461665"/>
          </a:xfrm>
          <a:prstGeom prst="rect">
            <a:avLst/>
          </a:prstGeom>
          <a:solidFill>
            <a:schemeClr val="bg1"/>
          </a:solidFill>
        </p:spPr>
        <p:txBody>
          <a:bodyPr wrap="none" rtlCol="0">
            <a:spAutoFit/>
          </a:bodyPr>
          <a:lstStyle/>
          <a:p>
            <a:pPr algn="ctr"/>
            <a:r>
              <a:rPr lang="en-US" sz="2400" b="1" dirty="0">
                <a:solidFill>
                  <a:schemeClr val="tx1">
                    <a:lumMod val="50000"/>
                    <a:lumOff val="50000"/>
                  </a:schemeClr>
                </a:solidFill>
              </a:rPr>
              <a:t>0 Gt</a:t>
            </a:r>
          </a:p>
        </p:txBody>
      </p:sp>
      <p:sp>
        <p:nvSpPr>
          <p:cNvPr id="27" name="TextBox 26">
            <a:extLst>
              <a:ext uri="{FF2B5EF4-FFF2-40B4-BE49-F238E27FC236}">
                <a16:creationId xmlns:a16="http://schemas.microsoft.com/office/drawing/2014/main" xmlns="" id="{23BE7AE3-9380-4ED2-9968-A49828ED0C2D}"/>
              </a:ext>
            </a:extLst>
          </p:cNvPr>
          <p:cNvSpPr txBox="1"/>
          <p:nvPr/>
        </p:nvSpPr>
        <p:spPr>
          <a:xfrm>
            <a:off x="2843090" y="3163724"/>
            <a:ext cx="1247457" cy="461665"/>
          </a:xfrm>
          <a:prstGeom prst="rect">
            <a:avLst/>
          </a:prstGeom>
          <a:noFill/>
          <a:ln>
            <a:noFill/>
          </a:ln>
        </p:spPr>
        <p:txBody>
          <a:bodyPr wrap="none" rtlCol="0">
            <a:spAutoFit/>
          </a:bodyPr>
          <a:lstStyle/>
          <a:p>
            <a:pPr algn="ctr"/>
            <a:r>
              <a:rPr lang="en-US" sz="2400" dirty="0">
                <a:solidFill>
                  <a:schemeClr val="accent2"/>
                </a:solidFill>
              </a:rPr>
              <a:t>Ice mass</a:t>
            </a:r>
          </a:p>
        </p:txBody>
      </p:sp>
      <p:sp>
        <p:nvSpPr>
          <p:cNvPr id="15" name="TextBox 14">
            <a:extLst>
              <a:ext uri="{FF2B5EF4-FFF2-40B4-BE49-F238E27FC236}">
                <a16:creationId xmlns:a16="http://schemas.microsoft.com/office/drawing/2014/main" xmlns="" id="{23BE7AE3-9380-4ED2-9968-A49828ED0C2D}"/>
              </a:ext>
            </a:extLst>
          </p:cNvPr>
          <p:cNvSpPr txBox="1"/>
          <p:nvPr/>
        </p:nvSpPr>
        <p:spPr>
          <a:xfrm>
            <a:off x="6261433" y="4907147"/>
            <a:ext cx="721993" cy="461665"/>
          </a:xfrm>
          <a:prstGeom prst="rect">
            <a:avLst/>
          </a:prstGeom>
          <a:noFill/>
          <a:ln>
            <a:noFill/>
          </a:ln>
        </p:spPr>
        <p:txBody>
          <a:bodyPr wrap="none" rtlCol="0">
            <a:spAutoFit/>
          </a:bodyPr>
          <a:lstStyle/>
          <a:p>
            <a:pPr algn="ctr"/>
            <a:r>
              <a:rPr lang="en-US" sz="2400" dirty="0" smtClean="0">
                <a:solidFill>
                  <a:schemeClr val="accent2"/>
                </a:solidFill>
              </a:rPr>
              <a:t>Year</a:t>
            </a:r>
            <a:endParaRPr lang="en-US" sz="2400" dirty="0">
              <a:solidFill>
                <a:schemeClr val="accent2"/>
              </a:solidFill>
            </a:endParaRPr>
          </a:p>
        </p:txBody>
      </p:sp>
    </p:spTree>
    <p:extLst>
      <p:ext uri="{BB962C8B-B14F-4D97-AF65-F5344CB8AC3E}">
        <p14:creationId xmlns:p14="http://schemas.microsoft.com/office/powerpoint/2010/main" val="3257354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Sea level </a:t>
            </a:r>
            <a:r>
              <a:rPr lang="en-US" dirty="0" smtClean="0"/>
              <a:t>rise from Satellite observations</a:t>
            </a:r>
            <a:endParaRPr lang="en-US" dirty="0"/>
          </a:p>
        </p:txBody>
      </p:sp>
      <p:pic>
        <p:nvPicPr>
          <p:cNvPr id="8" name="Content Placeholder 7"/>
          <p:cNvPicPr>
            <a:picLocks noGrp="1" noChangeAspect="1"/>
          </p:cNvPicPr>
          <p:nvPr>
            <p:ph idx="14"/>
          </p:nvPr>
        </p:nvPicPr>
        <p:blipFill rotWithShape="1">
          <a:blip r:embed="rId3">
            <a:extLst>
              <a:ext uri="{28A0092B-C50C-407E-A947-70E740481C1C}">
                <a14:useLocalDpi xmlns:a14="http://schemas.microsoft.com/office/drawing/2010/main" val="0"/>
              </a:ext>
            </a:extLst>
          </a:blip>
          <a:srcRect l="13114" r="163" b="23356"/>
          <a:stretch/>
        </p:blipFill>
        <p:spPr>
          <a:xfrm>
            <a:off x="3203549" y="2293706"/>
            <a:ext cx="4881489" cy="2401535"/>
          </a:xfrm>
        </p:spPr>
      </p:pic>
      <p:sp>
        <p:nvSpPr>
          <p:cNvPr id="3" name="Slide Number Placeholder 2"/>
          <p:cNvSpPr>
            <a:spLocks noGrp="1"/>
          </p:cNvSpPr>
          <p:nvPr>
            <p:ph type="sldNum" sz="quarter" idx="17"/>
          </p:nvPr>
        </p:nvSpPr>
        <p:spPr/>
        <p:txBody>
          <a:bodyPr/>
          <a:lstStyle/>
          <a:p>
            <a:fld id="{280EF358-0A98-1F4A-A9F9-10605776E7D2}" type="slidenum">
              <a:rPr lang="en-US" smtClean="0"/>
              <a:t>12</a:t>
            </a:fld>
            <a:endParaRPr lang="en-US"/>
          </a:p>
        </p:txBody>
      </p:sp>
      <p:sp>
        <p:nvSpPr>
          <p:cNvPr id="9" name="Rectangle 8"/>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0000"/>
                </a:solidFill>
              </a:rPr>
              <a:t>Observation of climate change</a:t>
            </a:r>
          </a:p>
        </p:txBody>
      </p:sp>
      <p:cxnSp>
        <p:nvCxnSpPr>
          <p:cNvPr id="4" name="Straight Connector 3">
            <a:extLst>
              <a:ext uri="{FF2B5EF4-FFF2-40B4-BE49-F238E27FC236}">
                <a16:creationId xmlns:a16="http://schemas.microsoft.com/office/drawing/2014/main" xmlns="" id="{9ADDCFE4-CF73-4CD9-9350-02F24E1EE5A0}"/>
              </a:ext>
            </a:extLst>
          </p:cNvPr>
          <p:cNvCxnSpPr/>
          <p:nvPr/>
        </p:nvCxnSpPr>
        <p:spPr>
          <a:xfrm flipV="1">
            <a:off x="3485440" y="2294794"/>
            <a:ext cx="4066455" cy="1822126"/>
          </a:xfrm>
          <a:prstGeom prst="line">
            <a:avLst/>
          </a:prstGeom>
          <a:ln w="34925">
            <a:solidFill>
              <a:schemeClr val="accent2"/>
            </a:solidFill>
            <a:tailEnd type="stealth" w="lg" len="lg"/>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xmlns="" id="{92C1E27B-DF34-480E-93DE-0B9AB0DBDB2B}"/>
              </a:ext>
            </a:extLst>
          </p:cNvPr>
          <p:cNvSpPr txBox="1"/>
          <p:nvPr/>
        </p:nvSpPr>
        <p:spPr>
          <a:xfrm>
            <a:off x="610760" y="3082076"/>
            <a:ext cx="1822490" cy="83099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smtClean="0">
                <a:solidFill>
                  <a:schemeClr val="tx1">
                    <a:lumMod val="50000"/>
                    <a:lumOff val="50000"/>
                  </a:schemeClr>
                </a:solidFill>
              </a:rPr>
              <a:t>Sea level rise (mm)</a:t>
            </a:r>
            <a:r>
              <a:rPr lang="en-US" sz="2400" dirty="0">
                <a:solidFill>
                  <a:schemeClr val="tx1">
                    <a:lumMod val="50000"/>
                    <a:lumOff val="50000"/>
                  </a:schemeClr>
                </a:solidFill>
              </a:rPr>
              <a:t> </a:t>
            </a:r>
          </a:p>
        </p:txBody>
      </p:sp>
      <p:sp>
        <p:nvSpPr>
          <p:cNvPr id="6" name="Content Placeholder 5"/>
          <p:cNvSpPr>
            <a:spLocks noGrp="1"/>
          </p:cNvSpPr>
          <p:nvPr>
            <p:ph idx="13"/>
          </p:nvPr>
        </p:nvSpPr>
        <p:spPr/>
        <p:txBody>
          <a:bodyPr/>
          <a:lstStyle/>
          <a:p>
            <a:r>
              <a:rPr lang="en-US" dirty="0" smtClean="0"/>
              <a:t>Source: NASA Goddard Space Flight Center</a:t>
            </a:r>
            <a:endParaRPr lang="en-US" dirty="0"/>
          </a:p>
        </p:txBody>
      </p:sp>
      <p:sp>
        <p:nvSpPr>
          <p:cNvPr id="12" name="TextBox 11"/>
          <p:cNvSpPr txBox="1"/>
          <p:nvPr/>
        </p:nvSpPr>
        <p:spPr>
          <a:xfrm>
            <a:off x="2927547" y="4772310"/>
            <a:ext cx="806631" cy="461665"/>
          </a:xfrm>
          <a:prstGeom prst="rect">
            <a:avLst/>
          </a:prstGeom>
          <a:noFill/>
        </p:spPr>
        <p:txBody>
          <a:bodyPr wrap="none" rtlCol="0">
            <a:spAutoFit/>
          </a:bodyPr>
          <a:lstStyle/>
          <a:p>
            <a:r>
              <a:rPr lang="en-US" sz="2400" dirty="0" smtClean="0">
                <a:solidFill>
                  <a:schemeClr val="bg2">
                    <a:lumMod val="50000"/>
                  </a:schemeClr>
                </a:solidFill>
              </a:rPr>
              <a:t>1993</a:t>
            </a:r>
            <a:endParaRPr lang="en-US" sz="2400" dirty="0">
              <a:solidFill>
                <a:schemeClr val="bg2">
                  <a:lumMod val="50000"/>
                </a:schemeClr>
              </a:solidFill>
            </a:endParaRPr>
          </a:p>
        </p:txBody>
      </p:sp>
      <p:sp>
        <p:nvSpPr>
          <p:cNvPr id="13" name="TextBox 12">
            <a:extLst>
              <a:ext uri="{FF2B5EF4-FFF2-40B4-BE49-F238E27FC236}">
                <a16:creationId xmlns:a16="http://schemas.microsoft.com/office/drawing/2014/main" xmlns="" id="{6B846028-4829-415B-968F-43505E0F7703}"/>
              </a:ext>
            </a:extLst>
          </p:cNvPr>
          <p:cNvSpPr txBox="1"/>
          <p:nvPr/>
        </p:nvSpPr>
        <p:spPr>
          <a:xfrm>
            <a:off x="7506129" y="4798210"/>
            <a:ext cx="806631" cy="461665"/>
          </a:xfrm>
          <a:prstGeom prst="rect">
            <a:avLst/>
          </a:prstGeom>
          <a:noFill/>
        </p:spPr>
        <p:txBody>
          <a:bodyPr wrap="none" rtlCol="0">
            <a:spAutoFit/>
          </a:bodyPr>
          <a:lstStyle/>
          <a:p>
            <a:r>
              <a:rPr lang="en-US" sz="2400" dirty="0" smtClean="0">
                <a:solidFill>
                  <a:schemeClr val="bg2">
                    <a:lumMod val="50000"/>
                  </a:schemeClr>
                </a:solidFill>
              </a:rPr>
              <a:t>2016</a:t>
            </a:r>
            <a:endParaRPr lang="en-US" sz="2400" dirty="0">
              <a:solidFill>
                <a:schemeClr val="bg2">
                  <a:lumMod val="50000"/>
                </a:schemeClr>
              </a:solidFill>
            </a:endParaRPr>
          </a:p>
        </p:txBody>
      </p:sp>
      <p:sp>
        <p:nvSpPr>
          <p:cNvPr id="14" name="TextBox 13"/>
          <p:cNvSpPr txBox="1"/>
          <p:nvPr/>
        </p:nvSpPr>
        <p:spPr>
          <a:xfrm>
            <a:off x="2737076" y="4400467"/>
            <a:ext cx="340158" cy="461665"/>
          </a:xfrm>
          <a:prstGeom prst="rect">
            <a:avLst/>
          </a:prstGeom>
          <a:noFill/>
        </p:spPr>
        <p:txBody>
          <a:bodyPr wrap="none" rtlCol="0">
            <a:spAutoFit/>
          </a:bodyPr>
          <a:lstStyle/>
          <a:p>
            <a:r>
              <a:rPr lang="en-US" sz="2400" dirty="0" smtClean="0">
                <a:solidFill>
                  <a:schemeClr val="bg2">
                    <a:lumMod val="50000"/>
                  </a:schemeClr>
                </a:solidFill>
              </a:rPr>
              <a:t>0</a:t>
            </a:r>
            <a:endParaRPr lang="en-US" sz="2400" dirty="0">
              <a:solidFill>
                <a:schemeClr val="bg2">
                  <a:lumMod val="50000"/>
                </a:schemeClr>
              </a:solidFill>
            </a:endParaRPr>
          </a:p>
        </p:txBody>
      </p:sp>
      <p:sp>
        <p:nvSpPr>
          <p:cNvPr id="15" name="TextBox 14"/>
          <p:cNvSpPr txBox="1"/>
          <p:nvPr/>
        </p:nvSpPr>
        <p:spPr>
          <a:xfrm>
            <a:off x="2659330" y="2355698"/>
            <a:ext cx="495649" cy="461665"/>
          </a:xfrm>
          <a:prstGeom prst="rect">
            <a:avLst/>
          </a:prstGeom>
          <a:noFill/>
        </p:spPr>
        <p:txBody>
          <a:bodyPr wrap="none" rtlCol="0">
            <a:spAutoFit/>
          </a:bodyPr>
          <a:lstStyle/>
          <a:p>
            <a:r>
              <a:rPr lang="en-US" sz="2400" dirty="0" smtClean="0">
                <a:solidFill>
                  <a:schemeClr val="bg2">
                    <a:lumMod val="50000"/>
                  </a:schemeClr>
                </a:solidFill>
              </a:rPr>
              <a:t>80</a:t>
            </a:r>
            <a:endParaRPr lang="en-US" sz="2400" dirty="0">
              <a:solidFill>
                <a:schemeClr val="bg2">
                  <a:lumMod val="50000"/>
                </a:schemeClr>
              </a:solidFill>
            </a:endParaRPr>
          </a:p>
        </p:txBody>
      </p:sp>
      <p:sp>
        <p:nvSpPr>
          <p:cNvPr id="16" name="TextBox 15">
            <a:extLst>
              <a:ext uri="{FF2B5EF4-FFF2-40B4-BE49-F238E27FC236}">
                <a16:creationId xmlns:a16="http://schemas.microsoft.com/office/drawing/2014/main" xmlns="" id="{92C1E27B-DF34-480E-93DE-0B9AB0DBDB2B}"/>
              </a:ext>
            </a:extLst>
          </p:cNvPr>
          <p:cNvSpPr txBox="1"/>
          <p:nvPr/>
        </p:nvSpPr>
        <p:spPr>
          <a:xfrm>
            <a:off x="5546705" y="5098555"/>
            <a:ext cx="1822490" cy="461665"/>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smtClean="0">
                <a:solidFill>
                  <a:schemeClr val="tx1">
                    <a:lumMod val="50000"/>
                    <a:lumOff val="50000"/>
                  </a:schemeClr>
                </a:solidFill>
              </a:rPr>
              <a:t>Year</a:t>
            </a:r>
            <a:endParaRPr lang="en-US" sz="2400"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altLang="en-US" dirty="0"/>
              <a:t>Extreme events are increasing worldwide.</a:t>
            </a:r>
            <a:endParaRPr lang="en-IN" altLang="en-US" dirty="0">
              <a:solidFill>
                <a:schemeClr val="tx1"/>
              </a:solidFill>
            </a:endParaRPr>
          </a:p>
        </p:txBody>
      </p:sp>
      <p:sp>
        <p:nvSpPr>
          <p:cNvPr id="5" name="Slide Number Placeholder 4"/>
          <p:cNvSpPr>
            <a:spLocks noGrp="1"/>
          </p:cNvSpPr>
          <p:nvPr>
            <p:ph type="sldNum" sz="quarter" idx="17"/>
          </p:nvPr>
        </p:nvSpPr>
        <p:spPr/>
        <p:txBody>
          <a:bodyPr/>
          <a:lstStyle/>
          <a:p>
            <a:fld id="{280EF358-0A98-1F4A-A9F9-10605776E7D2}" type="slidenum">
              <a:rPr lang="en-US" smtClean="0"/>
              <a:t>13</a:t>
            </a:fld>
            <a:endParaRPr lang="en-US"/>
          </a:p>
        </p:txBody>
      </p:sp>
      <p:sp>
        <p:nvSpPr>
          <p:cNvPr id="7" name="Rectangle 6"/>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0000"/>
                </a:solidFill>
              </a:rPr>
              <a:t>Observation of climate change</a:t>
            </a:r>
          </a:p>
        </p:txBody>
      </p:sp>
      <p:pic>
        <p:nvPicPr>
          <p:cNvPr id="6" name="Content Placeholder 5" descr="MunichRe"/>
          <p:cNvPicPr>
            <a:picLocks noGrp="1" noChangeAspect="1"/>
          </p:cNvPicPr>
          <p:nvPr>
            <p:ph idx="14"/>
          </p:nvPr>
        </p:nvPicPr>
        <p:blipFill rotWithShape="1">
          <a:blip r:embed="rId2"/>
          <a:srcRect l="3556" t="18902" r="6220" b="8431"/>
          <a:stretch/>
        </p:blipFill>
        <p:spPr>
          <a:xfrm>
            <a:off x="661182" y="1257300"/>
            <a:ext cx="7526215" cy="4018085"/>
          </a:xfrm>
          <a:prstGeom prst="rect">
            <a:avLst/>
          </a:prstGeom>
        </p:spPr>
      </p:pic>
      <p:sp>
        <p:nvSpPr>
          <p:cNvPr id="9" name="Content Placeholder 8"/>
          <p:cNvSpPr>
            <a:spLocks noGrp="1"/>
          </p:cNvSpPr>
          <p:nvPr>
            <p:ph idx="13"/>
          </p:nvPr>
        </p:nvSpPr>
        <p:spPr/>
        <p:txBody>
          <a:bodyPr/>
          <a:lstStyle/>
          <a:p>
            <a:r>
              <a:rPr lang="en-US" dirty="0" smtClean="0">
                <a:cs typeface="Calibri"/>
              </a:rPr>
              <a:t>Munich </a:t>
            </a:r>
            <a:r>
              <a:rPr lang="en-US" dirty="0">
                <a:cs typeface="Calibri"/>
              </a:rPr>
              <a:t>Reinsurance Company</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Global temperatures from 18</a:t>
            </a:r>
            <a:r>
              <a:rPr lang="en-IN" altLang="en-US" dirty="0"/>
              <a:t>8</a:t>
            </a:r>
            <a:r>
              <a:rPr lang="en-US" dirty="0"/>
              <a:t>0 to 2016</a:t>
            </a:r>
          </a:p>
        </p:txBody>
      </p:sp>
      <p:sp>
        <p:nvSpPr>
          <p:cNvPr id="3" name="Content Placeholder 2"/>
          <p:cNvSpPr>
            <a:spLocks noGrp="1"/>
          </p:cNvSpPr>
          <p:nvPr>
            <p:ph idx="13"/>
          </p:nvPr>
        </p:nvSpPr>
        <p:spPr/>
        <p:txBody>
          <a:bodyPr/>
          <a:lstStyle/>
          <a:p>
            <a:r>
              <a:rPr lang="en-US" dirty="0"/>
              <a:t>Data: </a:t>
            </a:r>
            <a:r>
              <a:rPr lang="en-US" dirty="0" smtClean="0"/>
              <a:t>NOAA</a:t>
            </a:r>
            <a:endParaRPr lang="en-US" dirty="0"/>
          </a:p>
        </p:txBody>
      </p:sp>
      <p:sp>
        <p:nvSpPr>
          <p:cNvPr id="5" name="Slide Number Placeholder 4"/>
          <p:cNvSpPr>
            <a:spLocks noGrp="1"/>
          </p:cNvSpPr>
          <p:nvPr>
            <p:ph type="sldNum" sz="quarter" idx="17"/>
          </p:nvPr>
        </p:nvSpPr>
        <p:spPr/>
        <p:txBody>
          <a:bodyPr/>
          <a:lstStyle/>
          <a:p>
            <a:fld id="{280EF358-0A98-1F4A-A9F9-10605776E7D2}" type="slidenum">
              <a:rPr lang="en-US" smtClean="0"/>
              <a:t>14</a:t>
            </a:fld>
            <a:endParaRPr lang="en-US"/>
          </a:p>
        </p:txBody>
      </p:sp>
      <p:sp>
        <p:nvSpPr>
          <p:cNvPr id="7" name="Rectangle 6"/>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0000"/>
                </a:solidFill>
              </a:rPr>
              <a:t>Observations of changing climate</a:t>
            </a:r>
          </a:p>
        </p:txBody>
      </p:sp>
      <p:pic>
        <p:nvPicPr>
          <p:cNvPr id="9" name="Content Placeholder 8"/>
          <p:cNvPicPr>
            <a:picLocks noGrp="1" noChangeAspect="1"/>
          </p:cNvPicPr>
          <p:nvPr>
            <p:ph idx="14"/>
          </p:nvPr>
        </p:nvPicPr>
        <p:blipFill>
          <a:blip r:embed="rId2">
            <a:extLst>
              <a:ext uri="{28A0092B-C50C-407E-A947-70E740481C1C}">
                <a14:useLocalDpi xmlns:a14="http://schemas.microsoft.com/office/drawing/2010/main" val="0"/>
              </a:ext>
            </a:extLst>
          </a:blip>
          <a:stretch>
            <a:fillRect/>
          </a:stretch>
        </p:blipFill>
        <p:spPr>
          <a:xfrm>
            <a:off x="1614344" y="1624746"/>
            <a:ext cx="7529655" cy="3619092"/>
          </a:xfrm>
        </p:spPr>
      </p:pic>
      <p:sp>
        <p:nvSpPr>
          <p:cNvPr id="10" name="Rectangle 9"/>
          <p:cNvSpPr/>
          <p:nvPr/>
        </p:nvSpPr>
        <p:spPr>
          <a:xfrm>
            <a:off x="1459597" y="2068700"/>
            <a:ext cx="379828" cy="29253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59703" y="3700568"/>
            <a:ext cx="1779718" cy="646331"/>
          </a:xfrm>
          <a:prstGeom prst="rect">
            <a:avLst/>
          </a:prstGeom>
          <a:noFill/>
        </p:spPr>
        <p:txBody>
          <a:bodyPr wrap="none" rtlCol="0">
            <a:spAutoFit/>
          </a:bodyPr>
          <a:lstStyle/>
          <a:p>
            <a:r>
              <a:rPr lang="en-US" dirty="0" smtClean="0">
                <a:solidFill>
                  <a:schemeClr val="tx1">
                    <a:lumMod val="50000"/>
                    <a:lumOff val="50000"/>
                  </a:schemeClr>
                </a:solidFill>
              </a:rPr>
              <a:t>Temperature rise</a:t>
            </a:r>
          </a:p>
          <a:p>
            <a:r>
              <a:rPr lang="en-US" dirty="0" smtClean="0">
                <a:solidFill>
                  <a:schemeClr val="tx1">
                    <a:lumMod val="50000"/>
                    <a:lumOff val="50000"/>
                  </a:schemeClr>
                </a:solidFill>
              </a:rPr>
              <a:t>(</a:t>
            </a:r>
            <a:r>
              <a:rPr lang="en-US" baseline="30000" dirty="0" smtClean="0">
                <a:solidFill>
                  <a:schemeClr val="tx1">
                    <a:lumMod val="50000"/>
                    <a:lumOff val="50000"/>
                  </a:schemeClr>
                </a:solidFill>
              </a:rPr>
              <a:t>o </a:t>
            </a:r>
            <a:r>
              <a:rPr lang="en-US" dirty="0" smtClean="0">
                <a:solidFill>
                  <a:schemeClr val="tx1">
                    <a:lumMod val="50000"/>
                    <a:lumOff val="50000"/>
                  </a:schemeClr>
                </a:solidFill>
              </a:rPr>
              <a:t>F)</a:t>
            </a:r>
            <a:endParaRPr lang="en-US" dirty="0">
              <a:solidFill>
                <a:schemeClr val="tx1">
                  <a:lumMod val="50000"/>
                  <a:lumOff val="50000"/>
                </a:schemeClr>
              </a:solidFill>
            </a:endParaRPr>
          </a:p>
        </p:txBody>
      </p:sp>
      <p:sp>
        <p:nvSpPr>
          <p:cNvPr id="12" name="TextBox 11"/>
          <p:cNvSpPr txBox="1"/>
          <p:nvPr/>
        </p:nvSpPr>
        <p:spPr>
          <a:xfrm>
            <a:off x="4903686" y="5243838"/>
            <a:ext cx="586507" cy="369332"/>
          </a:xfrm>
          <a:prstGeom prst="rect">
            <a:avLst/>
          </a:prstGeom>
          <a:noFill/>
        </p:spPr>
        <p:txBody>
          <a:bodyPr wrap="none" rtlCol="0">
            <a:spAutoFit/>
          </a:bodyPr>
          <a:lstStyle/>
          <a:p>
            <a:r>
              <a:rPr lang="en-US" dirty="0" smtClean="0">
                <a:solidFill>
                  <a:schemeClr val="tx1">
                    <a:lumMod val="50000"/>
                    <a:lumOff val="50000"/>
                  </a:schemeClr>
                </a:solidFill>
              </a:rPr>
              <a:t>Year</a:t>
            </a:r>
            <a:endParaRPr lang="en-US" dirty="0">
              <a:solidFill>
                <a:schemeClr val="tx1">
                  <a:lumMod val="50000"/>
                  <a:lumOff val="50000"/>
                </a:schemeClr>
              </a:solidFill>
            </a:endParaRPr>
          </a:p>
        </p:txBody>
      </p:sp>
      <p:sp>
        <p:nvSpPr>
          <p:cNvPr id="16" name="Rectangle 15"/>
          <p:cNvSpPr/>
          <p:nvPr/>
        </p:nvSpPr>
        <p:spPr>
          <a:xfrm rot="5400000">
            <a:off x="3069101" y="43188"/>
            <a:ext cx="379828" cy="32893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855868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7"/>
          </p:nvPr>
        </p:nvSpPr>
        <p:spPr/>
        <p:txBody>
          <a:bodyPr/>
          <a:lstStyle/>
          <a:p>
            <a:fld id="{280EF358-0A98-1F4A-A9F9-10605776E7D2}" type="slidenum">
              <a:rPr lang="en-US" smtClean="0"/>
              <a:t>15</a:t>
            </a:fld>
            <a:endParaRPr lang="en-US"/>
          </a:p>
        </p:txBody>
      </p:sp>
      <p:sp>
        <p:nvSpPr>
          <p:cNvPr id="7" name="TextBox 6"/>
          <p:cNvSpPr txBox="1"/>
          <p:nvPr/>
        </p:nvSpPr>
        <p:spPr>
          <a:xfrm>
            <a:off x="0" y="3170712"/>
            <a:ext cx="9144000" cy="692497"/>
          </a:xfrm>
          <a:prstGeom prst="rect">
            <a:avLst/>
          </a:prstGeom>
          <a:noFill/>
        </p:spPr>
        <p:txBody>
          <a:bodyPr wrap="square" rtlCol="0">
            <a:spAutoFit/>
          </a:bodyPr>
          <a:lstStyle/>
          <a:p>
            <a:pPr algn="ctr"/>
            <a:r>
              <a:rPr lang="en-US" sz="3900" b="1" dirty="0" smtClean="0">
                <a:solidFill>
                  <a:schemeClr val="tx1">
                    <a:lumMod val="65000"/>
                    <a:lumOff val="35000"/>
                  </a:schemeClr>
                </a:solidFill>
              </a:rPr>
              <a:t>What are we humans doing?</a:t>
            </a:r>
            <a:endParaRPr lang="en-US" sz="3900" b="1" dirty="0">
              <a:solidFill>
                <a:schemeClr val="tx1">
                  <a:lumMod val="65000"/>
                  <a:lumOff val="35000"/>
                </a:schemeClr>
              </a:solidFill>
            </a:endParaRPr>
          </a:p>
        </p:txBody>
      </p:sp>
      <p:sp>
        <p:nvSpPr>
          <p:cNvPr id="8" name="Rectangle 7"/>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rgbClr val="FF0000"/>
              </a:solidFill>
            </a:endParaRPr>
          </a:p>
        </p:txBody>
      </p:sp>
    </p:spTree>
    <p:extLst>
      <p:ext uri="{BB962C8B-B14F-4D97-AF65-F5344CB8AC3E}">
        <p14:creationId xmlns:p14="http://schemas.microsoft.com/office/powerpoint/2010/main" val="6620677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altLang="en-US" dirty="0" smtClean="0"/>
              <a:t>Increase in greenhouse gases in the past 2000 years</a:t>
            </a:r>
            <a:endParaRPr lang="en-IN" altLang="en-US" dirty="0">
              <a:solidFill>
                <a:schemeClr val="tx1"/>
              </a:solidFill>
            </a:endParaRPr>
          </a:p>
        </p:txBody>
      </p:sp>
      <p:sp>
        <p:nvSpPr>
          <p:cNvPr id="5" name="Slide Number Placeholder 4"/>
          <p:cNvSpPr>
            <a:spLocks noGrp="1"/>
          </p:cNvSpPr>
          <p:nvPr>
            <p:ph type="sldNum" sz="quarter" idx="17"/>
          </p:nvPr>
        </p:nvSpPr>
        <p:spPr/>
        <p:txBody>
          <a:bodyPr/>
          <a:lstStyle/>
          <a:p>
            <a:fld id="{280EF358-0A98-1F4A-A9F9-10605776E7D2}" type="slidenum">
              <a:rPr lang="en-US" smtClean="0"/>
              <a:t>16</a:t>
            </a:fld>
            <a:endParaRPr lang="en-US"/>
          </a:p>
        </p:txBody>
      </p:sp>
      <p:sp>
        <p:nvSpPr>
          <p:cNvPr id="7" name="Rectangle 6"/>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0000"/>
                </a:solidFill>
              </a:rPr>
              <a:t>What’s different today?</a:t>
            </a:r>
            <a:endParaRPr lang="en-US" b="1" dirty="0">
              <a:solidFill>
                <a:srgbClr val="FF0000"/>
              </a:solidFill>
            </a:endParaRPr>
          </a:p>
        </p:txBody>
      </p:sp>
      <p:sp>
        <p:nvSpPr>
          <p:cNvPr id="9" name="Content Placeholder 8"/>
          <p:cNvSpPr>
            <a:spLocks noGrp="1"/>
          </p:cNvSpPr>
          <p:nvPr>
            <p:ph idx="13"/>
          </p:nvPr>
        </p:nvSpPr>
        <p:spPr/>
        <p:txBody>
          <a:bodyPr/>
          <a:lstStyle/>
          <a:p>
            <a:r>
              <a:rPr lang="en-US" dirty="0" smtClean="0">
                <a:cs typeface="Calibri"/>
              </a:rPr>
              <a:t>IPCC 2007</a:t>
            </a:r>
            <a:endParaRPr lang="en-US" dirty="0"/>
          </a:p>
        </p:txBody>
      </p:sp>
      <p:pic>
        <p:nvPicPr>
          <p:cNvPr id="4" name="Content Placeholder 3"/>
          <p:cNvPicPr>
            <a:picLocks noGrp="1" noChangeAspect="1"/>
          </p:cNvPicPr>
          <p:nvPr>
            <p:ph idx="14"/>
          </p:nvPr>
        </p:nvPicPr>
        <p:blipFill rotWithShape="1">
          <a:blip r:embed="rId3">
            <a:extLst>
              <a:ext uri="{28A0092B-C50C-407E-A947-70E740481C1C}">
                <a14:useLocalDpi xmlns:a14="http://schemas.microsoft.com/office/drawing/2010/main" val="0"/>
              </a:ext>
            </a:extLst>
          </a:blip>
          <a:srcRect l="4575" t="3162" r="3479"/>
          <a:stretch/>
        </p:blipFill>
        <p:spPr>
          <a:xfrm>
            <a:off x="2194559" y="1504514"/>
            <a:ext cx="5781823" cy="4506171"/>
          </a:xfrm>
        </p:spPr>
      </p:pic>
      <p:sp>
        <p:nvSpPr>
          <p:cNvPr id="8" name="TextBox 7"/>
          <p:cNvSpPr txBox="1"/>
          <p:nvPr/>
        </p:nvSpPr>
        <p:spPr>
          <a:xfrm>
            <a:off x="0" y="3139404"/>
            <a:ext cx="2241639" cy="369332"/>
          </a:xfrm>
          <a:prstGeom prst="rect">
            <a:avLst/>
          </a:prstGeom>
          <a:noFill/>
        </p:spPr>
        <p:txBody>
          <a:bodyPr wrap="none" rtlCol="0">
            <a:spAutoFit/>
          </a:bodyPr>
          <a:lstStyle/>
          <a:p>
            <a:r>
              <a:rPr lang="en-US" dirty="0" smtClean="0">
                <a:solidFill>
                  <a:schemeClr val="tx1">
                    <a:lumMod val="65000"/>
                    <a:lumOff val="35000"/>
                  </a:schemeClr>
                </a:solidFill>
              </a:rPr>
              <a:t>Carbon Dioxide (ppm)</a:t>
            </a:r>
            <a:endParaRPr lang="en-US" dirty="0">
              <a:solidFill>
                <a:schemeClr val="tx1">
                  <a:lumMod val="65000"/>
                  <a:lumOff val="35000"/>
                </a:schemeClr>
              </a:solidFill>
            </a:endParaRPr>
          </a:p>
        </p:txBody>
      </p:sp>
      <p:sp>
        <p:nvSpPr>
          <p:cNvPr id="10" name="TextBox 9"/>
          <p:cNvSpPr txBox="1"/>
          <p:nvPr/>
        </p:nvSpPr>
        <p:spPr>
          <a:xfrm>
            <a:off x="0" y="3508736"/>
            <a:ext cx="2026260" cy="369332"/>
          </a:xfrm>
          <a:prstGeom prst="rect">
            <a:avLst/>
          </a:prstGeom>
          <a:noFill/>
        </p:spPr>
        <p:txBody>
          <a:bodyPr wrap="none" rtlCol="0">
            <a:spAutoFit/>
          </a:bodyPr>
          <a:lstStyle/>
          <a:p>
            <a:r>
              <a:rPr lang="en-US" dirty="0" smtClean="0">
                <a:solidFill>
                  <a:schemeClr val="tx1">
                    <a:lumMod val="65000"/>
                    <a:lumOff val="35000"/>
                  </a:schemeClr>
                </a:solidFill>
              </a:rPr>
              <a:t>Nitrous Oxide (ppb)</a:t>
            </a:r>
            <a:endParaRPr lang="en-US" dirty="0">
              <a:solidFill>
                <a:schemeClr val="tx1">
                  <a:lumMod val="65000"/>
                  <a:lumOff val="35000"/>
                </a:schemeClr>
              </a:solidFill>
            </a:endParaRPr>
          </a:p>
        </p:txBody>
      </p:sp>
      <p:sp>
        <p:nvSpPr>
          <p:cNvPr id="11" name="TextBox 10"/>
          <p:cNvSpPr txBox="1"/>
          <p:nvPr/>
        </p:nvSpPr>
        <p:spPr>
          <a:xfrm>
            <a:off x="8024705" y="3000904"/>
            <a:ext cx="1095556" cy="646331"/>
          </a:xfrm>
          <a:prstGeom prst="rect">
            <a:avLst/>
          </a:prstGeom>
          <a:noFill/>
        </p:spPr>
        <p:txBody>
          <a:bodyPr wrap="none" rtlCol="0">
            <a:spAutoFit/>
          </a:bodyPr>
          <a:lstStyle/>
          <a:p>
            <a:r>
              <a:rPr lang="en-US" dirty="0" smtClean="0">
                <a:solidFill>
                  <a:schemeClr val="tx1">
                    <a:lumMod val="65000"/>
                    <a:lumOff val="35000"/>
                  </a:schemeClr>
                </a:solidFill>
              </a:rPr>
              <a:t>Methane </a:t>
            </a:r>
          </a:p>
          <a:p>
            <a:r>
              <a:rPr lang="en-US" dirty="0" smtClean="0">
                <a:solidFill>
                  <a:schemeClr val="tx1">
                    <a:lumMod val="65000"/>
                    <a:lumOff val="35000"/>
                  </a:schemeClr>
                </a:solidFill>
              </a:rPr>
              <a:t>(ppb)</a:t>
            </a:r>
            <a:endParaRPr lang="en-US" dirty="0">
              <a:solidFill>
                <a:schemeClr val="tx1">
                  <a:lumMod val="65000"/>
                  <a:lumOff val="35000"/>
                </a:schemeClr>
              </a:solidFill>
            </a:endParaRPr>
          </a:p>
        </p:txBody>
      </p:sp>
      <p:sp>
        <p:nvSpPr>
          <p:cNvPr id="12" name="TextBox 11"/>
          <p:cNvSpPr txBox="1"/>
          <p:nvPr/>
        </p:nvSpPr>
        <p:spPr>
          <a:xfrm>
            <a:off x="3327102" y="4410614"/>
            <a:ext cx="1646797" cy="369332"/>
          </a:xfrm>
          <a:prstGeom prst="rect">
            <a:avLst/>
          </a:prstGeom>
          <a:noFill/>
        </p:spPr>
        <p:txBody>
          <a:bodyPr wrap="none" rtlCol="0">
            <a:spAutoFit/>
          </a:bodyPr>
          <a:lstStyle/>
          <a:p>
            <a:r>
              <a:rPr lang="en-US" b="1" dirty="0" smtClean="0">
                <a:solidFill>
                  <a:srgbClr val="FF0000"/>
                </a:solidFill>
              </a:rPr>
              <a:t>Carbon Dioxide</a:t>
            </a:r>
            <a:endParaRPr lang="en-US" b="1" dirty="0">
              <a:solidFill>
                <a:srgbClr val="FF0000"/>
              </a:solidFill>
            </a:endParaRPr>
          </a:p>
        </p:txBody>
      </p:sp>
      <p:sp>
        <p:nvSpPr>
          <p:cNvPr id="13" name="TextBox 12"/>
          <p:cNvSpPr txBox="1"/>
          <p:nvPr/>
        </p:nvSpPr>
        <p:spPr>
          <a:xfrm>
            <a:off x="3112719" y="4872623"/>
            <a:ext cx="1497911" cy="369332"/>
          </a:xfrm>
          <a:prstGeom prst="rect">
            <a:avLst/>
          </a:prstGeom>
          <a:noFill/>
        </p:spPr>
        <p:txBody>
          <a:bodyPr wrap="none" rtlCol="0">
            <a:spAutoFit/>
          </a:bodyPr>
          <a:lstStyle/>
          <a:p>
            <a:r>
              <a:rPr lang="en-US" b="1" dirty="0" smtClean="0"/>
              <a:t>Nitrous Oxide</a:t>
            </a:r>
            <a:endParaRPr lang="en-US" b="1" dirty="0"/>
          </a:p>
        </p:txBody>
      </p:sp>
      <p:sp>
        <p:nvSpPr>
          <p:cNvPr id="14" name="Rectangle 13"/>
          <p:cNvSpPr/>
          <p:nvPr/>
        </p:nvSpPr>
        <p:spPr>
          <a:xfrm>
            <a:off x="4852394" y="5235960"/>
            <a:ext cx="1056700" cy="369332"/>
          </a:xfrm>
          <a:prstGeom prst="rect">
            <a:avLst/>
          </a:prstGeom>
        </p:spPr>
        <p:txBody>
          <a:bodyPr wrap="none">
            <a:spAutoFit/>
          </a:bodyPr>
          <a:lstStyle/>
          <a:p>
            <a:r>
              <a:rPr lang="en-US" b="1" dirty="0">
                <a:solidFill>
                  <a:schemeClr val="accent1"/>
                </a:solidFill>
              </a:rPr>
              <a:t>Methane</a:t>
            </a:r>
          </a:p>
        </p:txBody>
      </p:sp>
      <p:sp>
        <p:nvSpPr>
          <p:cNvPr id="15" name="Rectangle 14"/>
          <p:cNvSpPr/>
          <p:nvPr/>
        </p:nvSpPr>
        <p:spPr>
          <a:xfrm>
            <a:off x="3010486" y="2067951"/>
            <a:ext cx="3137096" cy="12561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473614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altLang="en-US" dirty="0" smtClean="0"/>
              <a:t>Greenhouse gases cause heating (quantum mechanics)</a:t>
            </a:r>
            <a:endParaRPr lang="en-IN" altLang="en-US" dirty="0">
              <a:solidFill>
                <a:schemeClr val="tx1"/>
              </a:solidFill>
            </a:endParaRPr>
          </a:p>
        </p:txBody>
      </p:sp>
      <p:sp>
        <p:nvSpPr>
          <p:cNvPr id="5" name="Slide Number Placeholder 4"/>
          <p:cNvSpPr>
            <a:spLocks noGrp="1"/>
          </p:cNvSpPr>
          <p:nvPr>
            <p:ph type="sldNum" sz="quarter" idx="17"/>
          </p:nvPr>
        </p:nvSpPr>
        <p:spPr/>
        <p:txBody>
          <a:bodyPr/>
          <a:lstStyle/>
          <a:p>
            <a:fld id="{280EF358-0A98-1F4A-A9F9-10605776E7D2}" type="slidenum">
              <a:rPr lang="en-US" smtClean="0"/>
              <a:t>17</a:t>
            </a:fld>
            <a:endParaRPr lang="en-US"/>
          </a:p>
        </p:txBody>
      </p:sp>
      <p:sp>
        <p:nvSpPr>
          <p:cNvPr id="7" name="Rectangle 6"/>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0000"/>
                </a:solidFill>
              </a:rPr>
              <a:t>What’s different today?</a:t>
            </a:r>
          </a:p>
        </p:txBody>
      </p:sp>
      <p:sp>
        <p:nvSpPr>
          <p:cNvPr id="9" name="Content Placeholder 8"/>
          <p:cNvSpPr>
            <a:spLocks noGrp="1"/>
          </p:cNvSpPr>
          <p:nvPr>
            <p:ph idx="13"/>
          </p:nvPr>
        </p:nvSpPr>
        <p:spPr/>
        <p:txBody>
          <a:bodyPr/>
          <a:lstStyle/>
          <a:p>
            <a:r>
              <a:rPr lang="en-US" dirty="0">
                <a:cs typeface="Calibri"/>
              </a:rPr>
              <a:t>NASA </a:t>
            </a:r>
            <a:r>
              <a:rPr lang="en-US" dirty="0" smtClean="0">
                <a:cs typeface="Calibri"/>
              </a:rPr>
              <a:t>graphic</a:t>
            </a:r>
            <a:endParaRPr lang="en-US" dirty="0"/>
          </a:p>
        </p:txBody>
      </p:sp>
      <p:sp>
        <p:nvSpPr>
          <p:cNvPr id="15" name="Rectangle 14"/>
          <p:cNvSpPr/>
          <p:nvPr/>
        </p:nvSpPr>
        <p:spPr>
          <a:xfrm>
            <a:off x="3010486" y="2067951"/>
            <a:ext cx="3137096" cy="12561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Content Placeholder 16"/>
          <p:cNvPicPr>
            <a:picLocks noGrp="1" noChangeAspect="1"/>
          </p:cNvPicPr>
          <p:nvPr>
            <p:ph idx="14"/>
          </p:nvPr>
        </p:nvPicPr>
        <p:blipFill>
          <a:blip r:embed="rId3">
            <a:extLst>
              <a:ext uri="{28A0092B-C50C-407E-A947-70E740481C1C}">
                <a14:useLocalDpi xmlns:a14="http://schemas.microsoft.com/office/drawing/2010/main" val="0"/>
              </a:ext>
            </a:extLst>
          </a:blip>
          <a:stretch>
            <a:fillRect/>
          </a:stretch>
        </p:blipFill>
        <p:spPr>
          <a:xfrm>
            <a:off x="956603" y="1378634"/>
            <a:ext cx="6956369" cy="4310464"/>
          </a:xfrm>
        </p:spPr>
      </p:pic>
    </p:spTree>
    <p:extLst>
      <p:ext uri="{BB962C8B-B14F-4D97-AF65-F5344CB8AC3E}">
        <p14:creationId xmlns:p14="http://schemas.microsoft.com/office/powerpoint/2010/main" val="32146293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7"/>
          </p:nvPr>
        </p:nvSpPr>
        <p:spPr/>
        <p:txBody>
          <a:bodyPr/>
          <a:lstStyle/>
          <a:p>
            <a:fld id="{280EF358-0A98-1F4A-A9F9-10605776E7D2}" type="slidenum">
              <a:rPr lang="en-US" smtClean="0"/>
              <a:t>18</a:t>
            </a:fld>
            <a:endParaRPr lang="en-US"/>
          </a:p>
        </p:txBody>
      </p:sp>
      <p:sp>
        <p:nvSpPr>
          <p:cNvPr id="7" name="TextBox 6"/>
          <p:cNvSpPr txBox="1"/>
          <p:nvPr/>
        </p:nvSpPr>
        <p:spPr>
          <a:xfrm>
            <a:off x="0" y="3170712"/>
            <a:ext cx="9144000" cy="1292662"/>
          </a:xfrm>
          <a:prstGeom prst="rect">
            <a:avLst/>
          </a:prstGeom>
          <a:noFill/>
        </p:spPr>
        <p:txBody>
          <a:bodyPr wrap="square" rtlCol="0">
            <a:spAutoFit/>
          </a:bodyPr>
          <a:lstStyle/>
          <a:p>
            <a:pPr algn="ctr"/>
            <a:r>
              <a:rPr lang="en-US" sz="3900" b="1" dirty="0" smtClean="0">
                <a:solidFill>
                  <a:schemeClr val="tx1">
                    <a:lumMod val="65000"/>
                    <a:lumOff val="35000"/>
                  </a:schemeClr>
                </a:solidFill>
              </a:rPr>
              <a:t>Is the effect of greenhouse gases strong enough to explain current climate change?</a:t>
            </a:r>
            <a:endParaRPr lang="en-US" sz="3900" b="1" dirty="0">
              <a:solidFill>
                <a:schemeClr val="tx1">
                  <a:lumMod val="65000"/>
                  <a:lumOff val="35000"/>
                </a:schemeClr>
              </a:solidFill>
            </a:endParaRPr>
          </a:p>
        </p:txBody>
      </p:sp>
      <p:sp>
        <p:nvSpPr>
          <p:cNvPr id="8" name="Rectangle 7"/>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rgbClr val="FF0000"/>
              </a:solidFill>
            </a:endParaRPr>
          </a:p>
        </p:txBody>
      </p:sp>
    </p:spTree>
    <p:extLst>
      <p:ext uri="{BB962C8B-B14F-4D97-AF65-F5344CB8AC3E}">
        <p14:creationId xmlns:p14="http://schemas.microsoft.com/office/powerpoint/2010/main" val="306950827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Climate change: natural variation or human intervention?</a:t>
            </a:r>
          </a:p>
        </p:txBody>
      </p:sp>
      <p:sp>
        <p:nvSpPr>
          <p:cNvPr id="5" name="Content Placeholder 4"/>
          <p:cNvSpPr>
            <a:spLocks noGrp="1"/>
          </p:cNvSpPr>
          <p:nvPr>
            <p:ph idx="14"/>
          </p:nvPr>
        </p:nvSpPr>
        <p:spPr>
          <a:xfrm>
            <a:off x="223157" y="1213757"/>
            <a:ext cx="8697686" cy="4985162"/>
          </a:xfrm>
        </p:spPr>
        <p:txBody>
          <a:bodyPr/>
          <a:lstStyle/>
          <a:p>
            <a:pPr marL="342900" indent="-342900">
              <a:buFont typeface="Arial" charset="0"/>
              <a:buChar char="•"/>
            </a:pPr>
            <a:r>
              <a:rPr lang="en-US" dirty="0"/>
              <a:t>Natural variations:</a:t>
            </a:r>
          </a:p>
          <a:p>
            <a:pPr marL="1485900" lvl="2" indent="-342900">
              <a:buFont typeface="Courier New" charset="0"/>
              <a:buChar char="o"/>
            </a:pPr>
            <a:r>
              <a:rPr lang="en-US" dirty="0"/>
              <a:t>Change in solar output?</a:t>
            </a:r>
          </a:p>
          <a:p>
            <a:pPr marL="1485900" lvl="2" indent="-342900">
              <a:buFont typeface="Courier New" charset="0"/>
              <a:buChar char="o"/>
            </a:pPr>
            <a:r>
              <a:rPr lang="en-US" dirty="0"/>
              <a:t>Orbital changes?</a:t>
            </a:r>
          </a:p>
          <a:p>
            <a:pPr marL="1485900" lvl="2" indent="-342900">
              <a:buFont typeface="Courier New" charset="0"/>
              <a:buChar char="o"/>
            </a:pPr>
            <a:r>
              <a:rPr lang="en-US" dirty="0"/>
              <a:t>Volcanic eruption?</a:t>
            </a:r>
          </a:p>
          <a:p>
            <a:pPr marL="1485900" lvl="2" indent="-342900">
              <a:buFont typeface="Courier New" charset="0"/>
              <a:buChar char="o"/>
            </a:pPr>
            <a:endParaRPr lang="en-US" dirty="0"/>
          </a:p>
          <a:p>
            <a:pPr marL="342900" indent="-342900">
              <a:buFont typeface="Arial" charset="0"/>
              <a:buChar char="•"/>
            </a:pPr>
            <a:r>
              <a:rPr lang="en-US" dirty="0"/>
              <a:t>Human intervention:</a:t>
            </a:r>
          </a:p>
          <a:p>
            <a:pPr marL="1485900" lvl="2" indent="-342900">
              <a:buFont typeface="Courier New" charset="0"/>
              <a:buChar char="o"/>
            </a:pPr>
            <a:r>
              <a:rPr lang="en-US" dirty="0" smtClean="0"/>
              <a:t>Forest -&gt; Agriculture?</a:t>
            </a:r>
            <a:endParaRPr lang="en-US" dirty="0"/>
          </a:p>
          <a:p>
            <a:pPr marL="1485900" lvl="2" indent="-342900">
              <a:buFont typeface="Courier New" charset="0"/>
              <a:buChar char="o"/>
            </a:pPr>
            <a:r>
              <a:rPr lang="en-US" dirty="0"/>
              <a:t>Aerosol injection?</a:t>
            </a:r>
          </a:p>
          <a:p>
            <a:pPr marL="1485900" lvl="2" indent="-342900">
              <a:buFont typeface="Courier New" charset="0"/>
              <a:buChar char="o"/>
            </a:pPr>
            <a:r>
              <a:rPr lang="en-US" dirty="0"/>
              <a:t>Greenhouse gases?</a:t>
            </a:r>
          </a:p>
          <a:p>
            <a:pPr lvl="1" indent="0">
              <a:buNone/>
            </a:pPr>
            <a:endParaRPr lang="en-US" dirty="0"/>
          </a:p>
        </p:txBody>
      </p:sp>
      <p:sp>
        <p:nvSpPr>
          <p:cNvPr id="4" name="Slide Number Placeholder 3"/>
          <p:cNvSpPr>
            <a:spLocks noGrp="1"/>
          </p:cNvSpPr>
          <p:nvPr>
            <p:ph type="sldNum" sz="quarter" idx="17"/>
          </p:nvPr>
        </p:nvSpPr>
        <p:spPr/>
        <p:txBody>
          <a:bodyPr/>
          <a:lstStyle/>
          <a:p>
            <a:fld id="{280EF358-0A98-1F4A-A9F9-10605776E7D2}" type="slidenum">
              <a:rPr lang="en-US" smtClean="0"/>
              <a:t>19</a:t>
            </a:fld>
            <a:endParaRPr lang="en-US"/>
          </a:p>
        </p:txBody>
      </p:sp>
      <p:sp>
        <p:nvSpPr>
          <p:cNvPr id="6" name="Rectangle 5"/>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0000"/>
                </a:solidFill>
              </a:rPr>
              <a:t>Climate change attribution</a:t>
            </a:r>
          </a:p>
        </p:txBody>
      </p:sp>
    </p:spTree>
    <p:extLst>
      <p:ext uri="{BB962C8B-B14F-4D97-AF65-F5344CB8AC3E}">
        <p14:creationId xmlns:p14="http://schemas.microsoft.com/office/powerpoint/2010/main" val="10790635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topics of discussion</a:t>
            </a:r>
            <a:endParaRPr lang="en-US" dirty="0"/>
          </a:p>
        </p:txBody>
      </p:sp>
      <p:sp>
        <p:nvSpPr>
          <p:cNvPr id="5" name="Slide Number Placeholder 4"/>
          <p:cNvSpPr>
            <a:spLocks noGrp="1"/>
          </p:cNvSpPr>
          <p:nvPr>
            <p:ph type="sldNum" sz="quarter" idx="17"/>
          </p:nvPr>
        </p:nvSpPr>
        <p:spPr/>
        <p:txBody>
          <a:bodyPr/>
          <a:lstStyle/>
          <a:p>
            <a:fld id="{280EF358-0A98-1F4A-A9F9-10605776E7D2}" type="slidenum">
              <a:rPr lang="en-US" smtClean="0"/>
              <a:t>2</a:t>
            </a:fld>
            <a:endParaRPr lang="en-US"/>
          </a:p>
        </p:txBody>
      </p:sp>
      <p:sp>
        <p:nvSpPr>
          <p:cNvPr id="6" name="Rectangle 5"/>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rgbClr val="FF0000"/>
              </a:solidFill>
            </a:endParaRPr>
          </a:p>
        </p:txBody>
      </p:sp>
      <p:sp>
        <p:nvSpPr>
          <p:cNvPr id="7" name="Rectangle 6"/>
          <p:cNvSpPr/>
          <p:nvPr/>
        </p:nvSpPr>
        <p:spPr>
          <a:xfrm>
            <a:off x="218904" y="1189047"/>
            <a:ext cx="4346917" cy="291872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lnSpc>
                <a:spcPct val="150000"/>
              </a:lnSpc>
            </a:pPr>
            <a:r>
              <a:rPr lang="en-US" b="1" dirty="0" smtClean="0">
                <a:solidFill>
                  <a:schemeClr val="accent2"/>
                </a:solidFill>
              </a:rPr>
              <a:t>The science</a:t>
            </a:r>
          </a:p>
          <a:p>
            <a:pPr marL="285750" indent="-285750">
              <a:lnSpc>
                <a:spcPct val="150000"/>
              </a:lnSpc>
              <a:buFont typeface="Arial" panose="020B0604020202020204" pitchFamily="34" charset="0"/>
              <a:buChar char="•"/>
            </a:pPr>
            <a:r>
              <a:rPr lang="en-US" dirty="0" smtClean="0">
                <a:solidFill>
                  <a:schemeClr val="tx1">
                    <a:lumMod val="75000"/>
                    <a:lumOff val="25000"/>
                  </a:schemeClr>
                </a:solidFill>
              </a:rPr>
              <a:t>What is climate?</a:t>
            </a:r>
          </a:p>
          <a:p>
            <a:pPr marL="285750" indent="-285750">
              <a:lnSpc>
                <a:spcPct val="150000"/>
              </a:lnSpc>
              <a:buFont typeface="Arial" panose="020B0604020202020204" pitchFamily="34" charset="0"/>
              <a:buChar char="•"/>
            </a:pPr>
            <a:r>
              <a:rPr lang="en-US" dirty="0" smtClean="0">
                <a:solidFill>
                  <a:schemeClr val="tx1">
                    <a:lumMod val="75000"/>
                    <a:lumOff val="25000"/>
                  </a:schemeClr>
                </a:solidFill>
              </a:rPr>
              <a:t>Observations of climate change.</a:t>
            </a:r>
          </a:p>
          <a:p>
            <a:pPr marL="285750" indent="-285750">
              <a:lnSpc>
                <a:spcPct val="150000"/>
              </a:lnSpc>
              <a:buFont typeface="Arial" panose="020B0604020202020204" pitchFamily="34" charset="0"/>
              <a:buChar char="•"/>
            </a:pPr>
            <a:r>
              <a:rPr lang="en-US" dirty="0" smtClean="0">
                <a:solidFill>
                  <a:schemeClr val="tx1">
                    <a:lumMod val="75000"/>
                    <a:lumOff val="25000"/>
                  </a:schemeClr>
                </a:solidFill>
              </a:rPr>
              <a:t>Increasing greenhouse gases.</a:t>
            </a:r>
          </a:p>
          <a:p>
            <a:pPr marL="285750" indent="-285750">
              <a:lnSpc>
                <a:spcPct val="150000"/>
              </a:lnSpc>
              <a:buFont typeface="Arial" panose="020B0604020202020204" pitchFamily="34" charset="0"/>
              <a:buChar char="•"/>
            </a:pPr>
            <a:r>
              <a:rPr lang="en-US" dirty="0" smtClean="0">
                <a:solidFill>
                  <a:schemeClr val="tx1">
                    <a:lumMod val="75000"/>
                    <a:lumOff val="25000"/>
                  </a:schemeClr>
                </a:solidFill>
              </a:rPr>
              <a:t>Are greenhouse gases really the explanation?</a:t>
            </a:r>
          </a:p>
          <a:p>
            <a:pPr marL="285750" indent="-285750">
              <a:lnSpc>
                <a:spcPct val="150000"/>
              </a:lnSpc>
              <a:buFont typeface="Arial" panose="020B0604020202020204" pitchFamily="34" charset="0"/>
              <a:buChar char="•"/>
            </a:pPr>
            <a:r>
              <a:rPr lang="en-US" dirty="0" smtClean="0">
                <a:solidFill>
                  <a:schemeClr val="tx1">
                    <a:lumMod val="75000"/>
                    <a:lumOff val="25000"/>
                  </a:schemeClr>
                </a:solidFill>
              </a:rPr>
              <a:t>How is present different from the past?</a:t>
            </a:r>
            <a:endParaRPr lang="en-US" dirty="0">
              <a:solidFill>
                <a:schemeClr val="tx1">
                  <a:lumMod val="75000"/>
                  <a:lumOff val="25000"/>
                </a:schemeClr>
              </a:solidFill>
            </a:endParaRPr>
          </a:p>
        </p:txBody>
      </p:sp>
      <p:sp>
        <p:nvSpPr>
          <p:cNvPr id="9" name="Rectangle 8"/>
          <p:cNvSpPr/>
          <p:nvPr/>
        </p:nvSpPr>
        <p:spPr>
          <a:xfrm>
            <a:off x="207571" y="4827339"/>
            <a:ext cx="4346917" cy="1515157"/>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lnSpc>
                <a:spcPct val="150000"/>
              </a:lnSpc>
            </a:pPr>
            <a:r>
              <a:rPr lang="en-US" b="1" dirty="0" smtClean="0">
                <a:solidFill>
                  <a:schemeClr val="accent2"/>
                </a:solidFill>
              </a:rPr>
              <a:t>Impacts in Palestine</a:t>
            </a:r>
          </a:p>
          <a:p>
            <a:pPr marL="285750" indent="-285750">
              <a:lnSpc>
                <a:spcPct val="150000"/>
              </a:lnSpc>
              <a:buFont typeface="Arial" panose="020B0604020202020204" pitchFamily="34" charset="0"/>
              <a:buChar char="•"/>
            </a:pPr>
            <a:r>
              <a:rPr lang="en-US" dirty="0" smtClean="0">
                <a:solidFill>
                  <a:schemeClr val="tx1">
                    <a:lumMod val="75000"/>
                    <a:lumOff val="25000"/>
                  </a:schemeClr>
                </a:solidFill>
              </a:rPr>
              <a:t>Extreme events and Health.</a:t>
            </a:r>
          </a:p>
          <a:p>
            <a:pPr marL="285750" indent="-285750">
              <a:lnSpc>
                <a:spcPct val="150000"/>
              </a:lnSpc>
              <a:buFont typeface="Arial" panose="020B0604020202020204" pitchFamily="34" charset="0"/>
              <a:buChar char="•"/>
            </a:pPr>
            <a:r>
              <a:rPr lang="en-US" dirty="0" smtClean="0">
                <a:solidFill>
                  <a:schemeClr val="tx1">
                    <a:lumMod val="75000"/>
                    <a:lumOff val="25000"/>
                  </a:schemeClr>
                </a:solidFill>
              </a:rPr>
              <a:t>Extreme events and Conflict.</a:t>
            </a:r>
          </a:p>
        </p:txBody>
      </p:sp>
      <p:sp>
        <p:nvSpPr>
          <p:cNvPr id="10" name="Rectangle 9"/>
          <p:cNvSpPr/>
          <p:nvPr/>
        </p:nvSpPr>
        <p:spPr>
          <a:xfrm>
            <a:off x="4722474" y="1189047"/>
            <a:ext cx="4346917" cy="128176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lnSpc>
                <a:spcPct val="150000"/>
              </a:lnSpc>
            </a:pPr>
            <a:r>
              <a:rPr lang="en-US" b="1" dirty="0" smtClean="0">
                <a:solidFill>
                  <a:schemeClr val="accent2"/>
                </a:solidFill>
              </a:rPr>
              <a:t>Politics of climate change</a:t>
            </a:r>
          </a:p>
          <a:p>
            <a:pPr marL="285750" indent="-285750">
              <a:lnSpc>
                <a:spcPct val="150000"/>
              </a:lnSpc>
              <a:buFont typeface="Arial" panose="020B0604020202020204" pitchFamily="34" charset="0"/>
              <a:buChar char="•"/>
            </a:pPr>
            <a:r>
              <a:rPr lang="en-US" dirty="0" smtClean="0">
                <a:solidFill>
                  <a:schemeClr val="tx1">
                    <a:lumMod val="75000"/>
                    <a:lumOff val="25000"/>
                  </a:schemeClr>
                </a:solidFill>
              </a:rPr>
              <a:t>Which countries are responsible and who should pay?</a:t>
            </a:r>
          </a:p>
        </p:txBody>
      </p:sp>
      <p:sp>
        <p:nvSpPr>
          <p:cNvPr id="11" name="Rectangle 10"/>
          <p:cNvSpPr/>
          <p:nvPr/>
        </p:nvSpPr>
        <p:spPr>
          <a:xfrm>
            <a:off x="4722474" y="3003249"/>
            <a:ext cx="4346917" cy="1432021"/>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lnSpc>
                <a:spcPct val="150000"/>
              </a:lnSpc>
            </a:pPr>
            <a:r>
              <a:rPr lang="en-US" b="1" dirty="0" smtClean="0">
                <a:solidFill>
                  <a:schemeClr val="accent2"/>
                </a:solidFill>
              </a:rPr>
              <a:t>Economics and climate change</a:t>
            </a:r>
          </a:p>
          <a:p>
            <a:pPr marL="285750" indent="-285750">
              <a:lnSpc>
                <a:spcPct val="150000"/>
              </a:lnSpc>
              <a:buFont typeface="Arial" panose="020B0604020202020204" pitchFamily="34" charset="0"/>
              <a:buChar char="•"/>
            </a:pPr>
            <a:r>
              <a:rPr lang="en-US" dirty="0" smtClean="0">
                <a:solidFill>
                  <a:schemeClr val="tx1">
                    <a:lumMod val="75000"/>
                    <a:lumOff val="25000"/>
                  </a:schemeClr>
                </a:solidFill>
              </a:rPr>
              <a:t>How economic growth and climate change are intimately related.</a:t>
            </a:r>
          </a:p>
        </p:txBody>
      </p:sp>
      <p:sp>
        <p:nvSpPr>
          <p:cNvPr id="12" name="Rectangle 11"/>
          <p:cNvSpPr/>
          <p:nvPr/>
        </p:nvSpPr>
        <p:spPr>
          <a:xfrm>
            <a:off x="4722474" y="4910475"/>
            <a:ext cx="4346917" cy="1432021"/>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lnSpc>
                <a:spcPct val="150000"/>
              </a:lnSpc>
            </a:pPr>
            <a:r>
              <a:rPr lang="en-US" b="1" dirty="0" smtClean="0">
                <a:solidFill>
                  <a:schemeClr val="accent2"/>
                </a:solidFill>
              </a:rPr>
              <a:t>The psychology of (lack of) climate action</a:t>
            </a:r>
          </a:p>
          <a:p>
            <a:pPr marL="285750" indent="-285750">
              <a:lnSpc>
                <a:spcPct val="150000"/>
              </a:lnSpc>
              <a:buFont typeface="Arial" panose="020B0604020202020204" pitchFamily="34" charset="0"/>
              <a:buChar char="•"/>
            </a:pPr>
            <a:r>
              <a:rPr lang="en-US" dirty="0" smtClean="0">
                <a:solidFill>
                  <a:schemeClr val="tx1">
                    <a:lumMod val="75000"/>
                    <a:lumOff val="25000"/>
                  </a:schemeClr>
                </a:solidFill>
              </a:rPr>
              <a:t>No clear external “enemy”.</a:t>
            </a:r>
          </a:p>
          <a:p>
            <a:pPr marL="285750" indent="-285750">
              <a:lnSpc>
                <a:spcPct val="150000"/>
              </a:lnSpc>
              <a:buFont typeface="Arial" panose="020B0604020202020204" pitchFamily="34" charset="0"/>
              <a:buChar char="•"/>
            </a:pPr>
            <a:r>
              <a:rPr lang="en-US" dirty="0" smtClean="0">
                <a:solidFill>
                  <a:schemeClr val="tx1">
                    <a:lumMod val="75000"/>
                    <a:lumOff val="25000"/>
                  </a:schemeClr>
                </a:solidFill>
              </a:rPr>
              <a:t>We are all responsible.</a:t>
            </a:r>
          </a:p>
          <a:p>
            <a:pPr marL="285750" indent="-285750">
              <a:lnSpc>
                <a:spcPct val="150000"/>
              </a:lnSpc>
              <a:buFont typeface="Arial" panose="020B0604020202020204" pitchFamily="34" charset="0"/>
              <a:buChar char="•"/>
            </a:pPr>
            <a:endParaRPr lang="en-US" dirty="0" smtClean="0">
              <a:solidFill>
                <a:schemeClr val="tx1">
                  <a:lumMod val="50000"/>
                  <a:lumOff val="50000"/>
                </a:schemeClr>
              </a:solidFill>
            </a:endParaRPr>
          </a:p>
        </p:txBody>
      </p:sp>
    </p:spTree>
    <p:extLst>
      <p:ext uri="{BB962C8B-B14F-4D97-AF65-F5344CB8AC3E}">
        <p14:creationId xmlns:p14="http://schemas.microsoft.com/office/powerpoint/2010/main" val="218260267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How does attribution work?</a:t>
            </a:r>
          </a:p>
        </p:txBody>
      </p:sp>
      <p:sp>
        <p:nvSpPr>
          <p:cNvPr id="6" name="Content Placeholder 5"/>
          <p:cNvSpPr>
            <a:spLocks noGrp="1"/>
          </p:cNvSpPr>
          <p:nvPr>
            <p:ph idx="13"/>
          </p:nvPr>
        </p:nvSpPr>
        <p:spPr/>
        <p:txBody>
          <a:bodyPr/>
          <a:lstStyle/>
          <a:p>
            <a:r>
              <a:rPr lang="en-US" dirty="0"/>
              <a:t>https://</a:t>
            </a:r>
            <a:r>
              <a:rPr lang="en-US" dirty="0" err="1"/>
              <a:t>www.bloomberg.com</a:t>
            </a:r>
            <a:r>
              <a:rPr lang="en-US" dirty="0"/>
              <a:t>/graphics/2015-whats-warming-the-world/</a:t>
            </a:r>
          </a:p>
        </p:txBody>
      </p:sp>
      <p:sp>
        <p:nvSpPr>
          <p:cNvPr id="7" name="Content Placeholder 6"/>
          <p:cNvSpPr>
            <a:spLocks noGrp="1"/>
          </p:cNvSpPr>
          <p:nvPr>
            <p:ph idx="14"/>
          </p:nvPr>
        </p:nvSpPr>
        <p:spPr/>
        <p:txBody>
          <a:bodyPr/>
          <a:lstStyle/>
          <a:p>
            <a:r>
              <a:rPr lang="en-US" dirty="0">
                <a:hlinkClick r:id="rId2"/>
              </a:rPr>
              <a:t>Bloomberg graphics of climate change</a:t>
            </a:r>
            <a:endParaRPr lang="en-US" dirty="0"/>
          </a:p>
        </p:txBody>
      </p:sp>
      <p:sp>
        <p:nvSpPr>
          <p:cNvPr id="3" name="Slide Number Placeholder 2"/>
          <p:cNvSpPr>
            <a:spLocks noGrp="1"/>
          </p:cNvSpPr>
          <p:nvPr>
            <p:ph type="sldNum" sz="quarter" idx="17"/>
          </p:nvPr>
        </p:nvSpPr>
        <p:spPr/>
        <p:txBody>
          <a:bodyPr/>
          <a:lstStyle/>
          <a:p>
            <a:fld id="{280EF358-0A98-1F4A-A9F9-10605776E7D2}" type="slidenum">
              <a:rPr lang="en-US" smtClean="0"/>
              <a:t>20</a:t>
            </a:fld>
            <a:endParaRPr lang="en-US"/>
          </a:p>
        </p:txBody>
      </p:sp>
      <p:sp>
        <p:nvSpPr>
          <p:cNvPr id="8" name="Rectangle 7"/>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0000"/>
                </a:solidFill>
              </a:rPr>
              <a:t>Climate </a:t>
            </a:r>
            <a:r>
              <a:rPr lang="en-US" b="1">
                <a:solidFill>
                  <a:srgbClr val="FF0000"/>
                </a:solidFill>
              </a:rPr>
              <a:t>change attribution</a:t>
            </a:r>
            <a:endParaRPr lang="en-US" b="1" dirty="0">
              <a:solidFill>
                <a:srgbClr val="FF0000"/>
              </a:solidFill>
            </a:endParaRPr>
          </a:p>
        </p:txBody>
      </p:sp>
    </p:spTree>
    <p:extLst>
      <p:ext uri="{BB962C8B-B14F-4D97-AF65-F5344CB8AC3E}">
        <p14:creationId xmlns:p14="http://schemas.microsoft.com/office/powerpoint/2010/main" val="117242915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3157" y="408666"/>
            <a:ext cx="8920843" cy="810534"/>
          </a:xfrm>
        </p:spPr>
        <p:txBody>
          <a:bodyPr>
            <a:normAutofit fontScale="90000"/>
          </a:bodyPr>
          <a:lstStyle/>
          <a:p>
            <a:r>
              <a:rPr lang="en-US" dirty="0"/>
              <a:t>Recent rise in temperature cannot be explained without accounting for observed greenhouse change</a:t>
            </a:r>
          </a:p>
        </p:txBody>
      </p:sp>
      <p:sp>
        <p:nvSpPr>
          <p:cNvPr id="3" name="Content Placeholder 2"/>
          <p:cNvSpPr>
            <a:spLocks noGrp="1"/>
          </p:cNvSpPr>
          <p:nvPr>
            <p:ph idx="13"/>
          </p:nvPr>
        </p:nvSpPr>
        <p:spPr/>
        <p:txBody>
          <a:bodyPr/>
          <a:lstStyle/>
          <a:p>
            <a:r>
              <a:rPr lang="en-US" dirty="0"/>
              <a:t>Adapted from </a:t>
            </a:r>
            <a:r>
              <a:rPr lang="en-US" dirty="0" err="1"/>
              <a:t>Hegerl</a:t>
            </a:r>
            <a:r>
              <a:rPr lang="en-US" dirty="0"/>
              <a:t> </a:t>
            </a:r>
            <a:r>
              <a:rPr lang="en-US" i="1" dirty="0" err="1"/>
              <a:t>et.al</a:t>
            </a:r>
            <a:r>
              <a:rPr lang="en-US" i="1" dirty="0"/>
              <a:t>.</a:t>
            </a:r>
            <a:r>
              <a:rPr lang="en-US" dirty="0"/>
              <a:t> 2007. </a:t>
            </a:r>
          </a:p>
        </p:txBody>
      </p:sp>
      <p:pic>
        <p:nvPicPr>
          <p:cNvPr id="6" name="Content Placeholder 5"/>
          <p:cNvPicPr>
            <a:picLocks noGrp="1" noChangeAspect="1"/>
          </p:cNvPicPr>
          <p:nvPr>
            <p:ph idx="14"/>
          </p:nvPr>
        </p:nvPicPr>
        <p:blipFill rotWithShape="1">
          <a:blip r:embed="rId3">
            <a:extLst>
              <a:ext uri="{28A0092B-C50C-407E-A947-70E740481C1C}">
                <a14:useLocalDpi xmlns:a14="http://schemas.microsoft.com/office/drawing/2010/main" val="0"/>
              </a:ext>
            </a:extLst>
          </a:blip>
          <a:srcRect l="4167" r="3241" b="3802"/>
          <a:stretch/>
        </p:blipFill>
        <p:spPr>
          <a:xfrm>
            <a:off x="1524000" y="1423194"/>
            <a:ext cx="7620000" cy="3555206"/>
          </a:xfrm>
        </p:spPr>
      </p:pic>
      <p:sp>
        <p:nvSpPr>
          <p:cNvPr id="5" name="Slide Number Placeholder 4"/>
          <p:cNvSpPr>
            <a:spLocks noGrp="1"/>
          </p:cNvSpPr>
          <p:nvPr>
            <p:ph type="sldNum" sz="quarter" idx="17"/>
          </p:nvPr>
        </p:nvSpPr>
        <p:spPr/>
        <p:txBody>
          <a:bodyPr/>
          <a:lstStyle/>
          <a:p>
            <a:fld id="{280EF358-0A98-1F4A-A9F9-10605776E7D2}" type="slidenum">
              <a:rPr lang="en-US" smtClean="0"/>
              <a:t>21</a:t>
            </a:fld>
            <a:endParaRPr lang="en-US"/>
          </a:p>
        </p:txBody>
      </p:sp>
      <p:sp>
        <p:nvSpPr>
          <p:cNvPr id="7" name="TextBox 6"/>
          <p:cNvSpPr txBox="1"/>
          <p:nvPr/>
        </p:nvSpPr>
        <p:spPr>
          <a:xfrm>
            <a:off x="-12700" y="1684570"/>
            <a:ext cx="1890646" cy="830997"/>
          </a:xfrm>
          <a:prstGeom prst="rect">
            <a:avLst/>
          </a:prstGeom>
          <a:noFill/>
        </p:spPr>
        <p:txBody>
          <a:bodyPr wrap="none" rtlCol="0">
            <a:spAutoFit/>
          </a:bodyPr>
          <a:lstStyle/>
          <a:p>
            <a:r>
              <a:rPr lang="en-US" sz="2400" b="1" dirty="0">
                <a:solidFill>
                  <a:schemeClr val="tx1">
                    <a:lumMod val="65000"/>
                    <a:lumOff val="35000"/>
                  </a:schemeClr>
                </a:solidFill>
              </a:rPr>
              <a:t>Temperature </a:t>
            </a:r>
          </a:p>
          <a:p>
            <a:r>
              <a:rPr lang="en-US" sz="2400" b="1" dirty="0">
                <a:solidFill>
                  <a:schemeClr val="tx1">
                    <a:lumMod val="65000"/>
                    <a:lumOff val="35000"/>
                  </a:schemeClr>
                </a:solidFill>
              </a:rPr>
              <a:t>Rise (</a:t>
            </a:r>
            <a:r>
              <a:rPr lang="en-US" sz="2400" b="1" baseline="30000" dirty="0" err="1">
                <a:solidFill>
                  <a:schemeClr val="tx1">
                    <a:lumMod val="65000"/>
                    <a:lumOff val="35000"/>
                  </a:schemeClr>
                </a:solidFill>
              </a:rPr>
              <a:t>o</a:t>
            </a:r>
            <a:r>
              <a:rPr lang="en-US" sz="2400" b="1" dirty="0" err="1">
                <a:solidFill>
                  <a:schemeClr val="tx1">
                    <a:lumMod val="65000"/>
                    <a:lumOff val="35000"/>
                  </a:schemeClr>
                </a:solidFill>
              </a:rPr>
              <a:t>C</a:t>
            </a:r>
            <a:r>
              <a:rPr lang="en-US" sz="2400" b="1" dirty="0">
                <a:solidFill>
                  <a:schemeClr val="tx1">
                    <a:lumMod val="65000"/>
                    <a:lumOff val="35000"/>
                  </a:schemeClr>
                </a:solidFill>
              </a:rPr>
              <a:t>)</a:t>
            </a:r>
          </a:p>
        </p:txBody>
      </p:sp>
      <p:sp>
        <p:nvSpPr>
          <p:cNvPr id="8" name="Rectangle 7"/>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0000"/>
                </a:solidFill>
              </a:rPr>
              <a:t>Climate change attribution</a:t>
            </a:r>
          </a:p>
        </p:txBody>
      </p:sp>
    </p:spTree>
    <p:extLst>
      <p:ext uri="{BB962C8B-B14F-4D97-AF65-F5344CB8AC3E}">
        <p14:creationId xmlns:p14="http://schemas.microsoft.com/office/powerpoint/2010/main" val="21530241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7"/>
          </p:nvPr>
        </p:nvSpPr>
        <p:spPr/>
        <p:txBody>
          <a:bodyPr/>
          <a:lstStyle/>
          <a:p>
            <a:fld id="{280EF358-0A98-1F4A-A9F9-10605776E7D2}" type="slidenum">
              <a:rPr lang="en-US" smtClean="0"/>
              <a:t>22</a:t>
            </a:fld>
            <a:endParaRPr lang="en-US"/>
          </a:p>
        </p:txBody>
      </p:sp>
      <p:sp>
        <p:nvSpPr>
          <p:cNvPr id="7" name="TextBox 6"/>
          <p:cNvSpPr txBox="1"/>
          <p:nvPr/>
        </p:nvSpPr>
        <p:spPr>
          <a:xfrm>
            <a:off x="0" y="3170712"/>
            <a:ext cx="9144000" cy="1292662"/>
          </a:xfrm>
          <a:prstGeom prst="rect">
            <a:avLst/>
          </a:prstGeom>
          <a:noFill/>
        </p:spPr>
        <p:txBody>
          <a:bodyPr wrap="square" rtlCol="0">
            <a:spAutoFit/>
          </a:bodyPr>
          <a:lstStyle/>
          <a:p>
            <a:pPr algn="ctr"/>
            <a:r>
              <a:rPr lang="en-US" sz="3900" b="1" dirty="0" smtClean="0">
                <a:solidFill>
                  <a:schemeClr val="tx1">
                    <a:lumMod val="65000"/>
                    <a:lumOff val="35000"/>
                  </a:schemeClr>
                </a:solidFill>
              </a:rPr>
              <a:t>How is climate change today different </a:t>
            </a:r>
          </a:p>
          <a:p>
            <a:pPr algn="ctr"/>
            <a:r>
              <a:rPr lang="en-US" sz="3900" b="1" dirty="0" smtClean="0">
                <a:solidFill>
                  <a:schemeClr val="tx1">
                    <a:lumMod val="65000"/>
                    <a:lumOff val="35000"/>
                  </a:schemeClr>
                </a:solidFill>
              </a:rPr>
              <a:t>from the past?</a:t>
            </a:r>
            <a:endParaRPr lang="en-US" sz="3900" b="1" dirty="0">
              <a:solidFill>
                <a:schemeClr val="tx1">
                  <a:lumMod val="65000"/>
                  <a:lumOff val="35000"/>
                </a:schemeClr>
              </a:solidFill>
            </a:endParaRPr>
          </a:p>
        </p:txBody>
      </p:sp>
      <p:sp>
        <p:nvSpPr>
          <p:cNvPr id="8" name="Rectangle 7"/>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rgbClr val="FF0000"/>
              </a:solidFill>
            </a:endParaRPr>
          </a:p>
        </p:txBody>
      </p:sp>
    </p:spTree>
    <p:extLst>
      <p:ext uri="{BB962C8B-B14F-4D97-AF65-F5344CB8AC3E}">
        <p14:creationId xmlns:p14="http://schemas.microsoft.com/office/powerpoint/2010/main" val="591303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3"/>
          </p:nvPr>
        </p:nvSpPr>
        <p:spPr>
          <a:xfrm>
            <a:off x="63797" y="6169153"/>
            <a:ext cx="8697686" cy="446314"/>
          </a:xfrm>
        </p:spPr>
        <p:txBody>
          <a:bodyPr/>
          <a:lstStyle/>
          <a:p>
            <a:r>
              <a:rPr lang="en-US" sz="1600" dirty="0"/>
              <a:t>Source: Scripps Institution of </a:t>
            </a:r>
            <a:r>
              <a:rPr lang="en-US" sz="1600" dirty="0" smtClean="0"/>
              <a:t>Oceanography, USA</a:t>
            </a:r>
            <a:endParaRPr lang="en-US" sz="1600" dirty="0"/>
          </a:p>
        </p:txBody>
      </p:sp>
      <p:pic>
        <p:nvPicPr>
          <p:cNvPr id="6" name="Content Placeholder 5"/>
          <p:cNvPicPr>
            <a:picLocks noGrp="1" noChangeAspect="1"/>
          </p:cNvPicPr>
          <p:nvPr>
            <p:ph idx="14"/>
          </p:nvPr>
        </p:nvPicPr>
        <p:blipFill rotWithShape="1">
          <a:blip r:embed="rId2">
            <a:extLst>
              <a:ext uri="{28A0092B-C50C-407E-A947-70E740481C1C}">
                <a14:useLocalDpi xmlns:a14="http://schemas.microsoft.com/office/drawing/2010/main" val="0"/>
              </a:ext>
            </a:extLst>
          </a:blip>
          <a:srcRect l="4900" b="4149"/>
          <a:stretch/>
        </p:blipFill>
        <p:spPr>
          <a:xfrm>
            <a:off x="205196" y="1214438"/>
            <a:ext cx="7930574" cy="4283392"/>
          </a:xfrm>
        </p:spPr>
      </p:pic>
      <p:sp>
        <p:nvSpPr>
          <p:cNvPr id="5" name="Slide Number Placeholder 4"/>
          <p:cNvSpPr>
            <a:spLocks noGrp="1"/>
          </p:cNvSpPr>
          <p:nvPr>
            <p:ph type="sldNum" sz="quarter" idx="17"/>
          </p:nvPr>
        </p:nvSpPr>
        <p:spPr/>
        <p:txBody>
          <a:bodyPr/>
          <a:lstStyle/>
          <a:p>
            <a:fld id="{280EF358-0A98-1F4A-A9F9-10605776E7D2}" type="slidenum">
              <a:rPr lang="en-US" smtClean="0"/>
              <a:t>23</a:t>
            </a:fld>
            <a:endParaRPr lang="en-US"/>
          </a:p>
        </p:txBody>
      </p:sp>
      <p:sp>
        <p:nvSpPr>
          <p:cNvPr id="7" name="Rectangle 6"/>
          <p:cNvSpPr/>
          <p:nvPr/>
        </p:nvSpPr>
        <p:spPr>
          <a:xfrm>
            <a:off x="246016" y="1110301"/>
            <a:ext cx="7629906" cy="5252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flipH="1">
            <a:off x="63797" y="1177620"/>
            <a:ext cx="284569" cy="42633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flipH="1">
            <a:off x="7896743" y="1506338"/>
            <a:ext cx="245651" cy="39914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p:cNvCxnSpPr/>
          <p:nvPr/>
        </p:nvCxnSpPr>
        <p:spPr>
          <a:xfrm>
            <a:off x="226787" y="3079611"/>
            <a:ext cx="7649135" cy="12346"/>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7976747" y="1243723"/>
            <a:ext cx="159023" cy="5252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7574115" y="1124454"/>
            <a:ext cx="714056" cy="3939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7777002" y="1526851"/>
            <a:ext cx="198783" cy="21866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7283402" y="5514350"/>
            <a:ext cx="1226682" cy="830997"/>
          </a:xfrm>
          <a:prstGeom prst="rect">
            <a:avLst/>
          </a:prstGeom>
        </p:spPr>
        <p:txBody>
          <a:bodyPr wrap="none">
            <a:spAutoFit/>
          </a:bodyPr>
          <a:lstStyle/>
          <a:p>
            <a:pPr algn="ctr"/>
            <a:r>
              <a:rPr lang="en-US" sz="2400" b="1" dirty="0">
                <a:solidFill>
                  <a:schemeClr val="accent2"/>
                </a:solidFill>
              </a:rPr>
              <a:t>Present </a:t>
            </a:r>
          </a:p>
          <a:p>
            <a:pPr algn="ctr"/>
            <a:r>
              <a:rPr lang="en-US" sz="2400" b="1" dirty="0">
                <a:solidFill>
                  <a:schemeClr val="accent2"/>
                </a:solidFill>
              </a:rPr>
              <a:t>day</a:t>
            </a:r>
          </a:p>
        </p:txBody>
      </p:sp>
      <p:sp>
        <p:nvSpPr>
          <p:cNvPr id="21" name="Rectangle 20"/>
          <p:cNvSpPr/>
          <p:nvPr/>
        </p:nvSpPr>
        <p:spPr>
          <a:xfrm>
            <a:off x="-62429" y="5502921"/>
            <a:ext cx="1392689" cy="830997"/>
          </a:xfrm>
          <a:prstGeom prst="rect">
            <a:avLst/>
          </a:prstGeom>
        </p:spPr>
        <p:txBody>
          <a:bodyPr wrap="none">
            <a:spAutoFit/>
          </a:bodyPr>
          <a:lstStyle/>
          <a:p>
            <a:pPr algn="ctr"/>
            <a:r>
              <a:rPr lang="en-US" sz="2400" b="1" dirty="0">
                <a:solidFill>
                  <a:schemeClr val="accent2"/>
                </a:solidFill>
              </a:rPr>
              <a:t>800,000 </a:t>
            </a:r>
          </a:p>
          <a:p>
            <a:pPr algn="ctr"/>
            <a:r>
              <a:rPr lang="en-US" sz="2400" b="1" dirty="0">
                <a:solidFill>
                  <a:schemeClr val="accent2"/>
                </a:solidFill>
              </a:rPr>
              <a:t>years ago</a:t>
            </a:r>
          </a:p>
        </p:txBody>
      </p:sp>
      <p:sp>
        <p:nvSpPr>
          <p:cNvPr id="23" name="TextBox 22"/>
          <p:cNvSpPr txBox="1"/>
          <p:nvPr/>
        </p:nvSpPr>
        <p:spPr>
          <a:xfrm>
            <a:off x="8109716" y="3841857"/>
            <a:ext cx="818429" cy="523220"/>
          </a:xfrm>
          <a:prstGeom prst="rect">
            <a:avLst/>
          </a:prstGeom>
          <a:noFill/>
        </p:spPr>
        <p:txBody>
          <a:bodyPr wrap="none" rtlCol="0">
            <a:spAutoFit/>
          </a:bodyPr>
          <a:lstStyle/>
          <a:p>
            <a:pPr algn="ctr"/>
            <a:r>
              <a:rPr lang="en-US" sz="2800" b="1" dirty="0">
                <a:solidFill>
                  <a:schemeClr val="tx1">
                    <a:lumMod val="50000"/>
                    <a:lumOff val="50000"/>
                  </a:schemeClr>
                </a:solidFill>
              </a:rPr>
              <a:t>CO</a:t>
            </a:r>
            <a:r>
              <a:rPr lang="en-US" sz="2800" b="1" baseline="-25000" dirty="0">
                <a:solidFill>
                  <a:schemeClr val="tx1">
                    <a:lumMod val="50000"/>
                    <a:lumOff val="50000"/>
                  </a:schemeClr>
                </a:solidFill>
              </a:rPr>
              <a:t>2</a:t>
            </a:r>
            <a:r>
              <a:rPr lang="en-US" sz="2800" b="1" dirty="0">
                <a:solidFill>
                  <a:schemeClr val="tx1">
                    <a:lumMod val="50000"/>
                    <a:lumOff val="50000"/>
                  </a:schemeClr>
                </a:solidFill>
              </a:rPr>
              <a:t> </a:t>
            </a:r>
          </a:p>
        </p:txBody>
      </p:sp>
      <p:cxnSp>
        <p:nvCxnSpPr>
          <p:cNvPr id="26" name="Straight Arrow Connector 25"/>
          <p:cNvCxnSpPr/>
          <p:nvPr/>
        </p:nvCxnSpPr>
        <p:spPr>
          <a:xfrm flipH="1" flipV="1">
            <a:off x="8464106" y="2914651"/>
            <a:ext cx="3580" cy="927206"/>
          </a:xfrm>
          <a:prstGeom prst="straightConnector1">
            <a:avLst/>
          </a:prstGeom>
          <a:ln w="1905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0000"/>
                </a:solidFill>
              </a:rPr>
              <a:t>It’s significant</a:t>
            </a:r>
          </a:p>
        </p:txBody>
      </p:sp>
      <p:sp>
        <p:nvSpPr>
          <p:cNvPr id="29" name="TextBox 28"/>
          <p:cNvSpPr txBox="1"/>
          <p:nvPr/>
        </p:nvSpPr>
        <p:spPr>
          <a:xfrm>
            <a:off x="3408582" y="2857193"/>
            <a:ext cx="1289135" cy="461665"/>
          </a:xfrm>
          <a:prstGeom prst="rect">
            <a:avLst/>
          </a:prstGeom>
          <a:solidFill>
            <a:schemeClr val="bg1"/>
          </a:solidFill>
        </p:spPr>
        <p:txBody>
          <a:bodyPr wrap="none" rtlCol="0">
            <a:spAutoFit/>
          </a:bodyPr>
          <a:lstStyle/>
          <a:p>
            <a:r>
              <a:rPr lang="en-US" sz="2400" dirty="0"/>
              <a:t>300 ppm</a:t>
            </a:r>
          </a:p>
        </p:txBody>
      </p:sp>
      <p:cxnSp>
        <p:nvCxnSpPr>
          <p:cNvPr id="30" name="Straight Connector 29"/>
          <p:cNvCxnSpPr/>
          <p:nvPr/>
        </p:nvCxnSpPr>
        <p:spPr>
          <a:xfrm>
            <a:off x="226787" y="5161530"/>
            <a:ext cx="7649135" cy="12346"/>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3408582" y="4926586"/>
            <a:ext cx="1289135" cy="461665"/>
          </a:xfrm>
          <a:prstGeom prst="rect">
            <a:avLst/>
          </a:prstGeom>
          <a:solidFill>
            <a:schemeClr val="bg1"/>
          </a:solidFill>
        </p:spPr>
        <p:txBody>
          <a:bodyPr wrap="none" rtlCol="0">
            <a:spAutoFit/>
          </a:bodyPr>
          <a:lstStyle/>
          <a:p>
            <a:r>
              <a:rPr lang="en-US" sz="2400" dirty="0"/>
              <a:t>200 ppm</a:t>
            </a:r>
          </a:p>
        </p:txBody>
      </p:sp>
      <p:cxnSp>
        <p:nvCxnSpPr>
          <p:cNvPr id="32" name="Straight Connector 31"/>
          <p:cNvCxnSpPr/>
          <p:nvPr/>
        </p:nvCxnSpPr>
        <p:spPr>
          <a:xfrm>
            <a:off x="206425" y="1657091"/>
            <a:ext cx="7649135" cy="12346"/>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3388220" y="1434673"/>
            <a:ext cx="1289135" cy="461665"/>
          </a:xfrm>
          <a:prstGeom prst="rect">
            <a:avLst/>
          </a:prstGeom>
          <a:solidFill>
            <a:schemeClr val="bg1"/>
          </a:solidFill>
        </p:spPr>
        <p:txBody>
          <a:bodyPr wrap="none" rtlCol="0">
            <a:spAutoFit/>
          </a:bodyPr>
          <a:lstStyle/>
          <a:p>
            <a:r>
              <a:rPr lang="en-US" sz="2400" dirty="0"/>
              <a:t>400 ppm</a:t>
            </a:r>
          </a:p>
        </p:txBody>
      </p:sp>
      <p:sp>
        <p:nvSpPr>
          <p:cNvPr id="2" name="Title 1"/>
          <p:cNvSpPr>
            <a:spLocks noGrp="1"/>
          </p:cNvSpPr>
          <p:nvPr>
            <p:ph type="title"/>
          </p:nvPr>
        </p:nvSpPr>
        <p:spPr>
          <a:xfrm>
            <a:off x="223157" y="559169"/>
            <a:ext cx="8920843" cy="691696"/>
          </a:xfrm>
        </p:spPr>
        <p:txBody>
          <a:bodyPr>
            <a:noAutofit/>
          </a:bodyPr>
          <a:lstStyle/>
          <a:p>
            <a:r>
              <a:rPr lang="en-US" dirty="0"/>
              <a:t>The speed of increase in </a:t>
            </a:r>
            <a:r>
              <a:rPr lang="en-US" dirty="0" smtClean="0"/>
              <a:t>CO2 </a:t>
            </a:r>
            <a:r>
              <a:rPr lang="en-US" dirty="0"/>
              <a:t>is the real problem</a:t>
            </a:r>
          </a:p>
        </p:txBody>
      </p:sp>
    </p:spTree>
    <p:extLst>
      <p:ext uri="{BB962C8B-B14F-4D97-AF65-F5344CB8AC3E}">
        <p14:creationId xmlns:p14="http://schemas.microsoft.com/office/powerpoint/2010/main" val="4382027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7"/>
          </p:nvPr>
        </p:nvSpPr>
        <p:spPr/>
        <p:txBody>
          <a:bodyPr/>
          <a:lstStyle/>
          <a:p>
            <a:fld id="{280EF358-0A98-1F4A-A9F9-10605776E7D2}" type="slidenum">
              <a:rPr lang="en-US" smtClean="0"/>
              <a:t>24</a:t>
            </a:fld>
            <a:endParaRPr lang="en-US"/>
          </a:p>
        </p:txBody>
      </p:sp>
      <p:sp>
        <p:nvSpPr>
          <p:cNvPr id="6" name="TextBox 5"/>
          <p:cNvSpPr txBox="1"/>
          <p:nvPr/>
        </p:nvSpPr>
        <p:spPr>
          <a:xfrm>
            <a:off x="0" y="3348681"/>
            <a:ext cx="9143999" cy="461665"/>
          </a:xfrm>
          <a:prstGeom prst="rect">
            <a:avLst/>
          </a:prstGeom>
          <a:noFill/>
        </p:spPr>
        <p:txBody>
          <a:bodyPr wrap="square" rtlCol="0">
            <a:spAutoFit/>
          </a:bodyPr>
          <a:lstStyle/>
          <a:p>
            <a:pPr algn="ctr"/>
            <a:r>
              <a:rPr lang="en-US" sz="2400" b="1" dirty="0" smtClean="0">
                <a:solidFill>
                  <a:schemeClr val="tx1">
                    <a:lumMod val="50000"/>
                    <a:lumOff val="50000"/>
                  </a:schemeClr>
                </a:solidFill>
              </a:rPr>
              <a:t>Possible impacts in Palestine</a:t>
            </a:r>
            <a:endParaRPr lang="en-US" sz="2400" b="1" dirty="0">
              <a:solidFill>
                <a:schemeClr val="tx1">
                  <a:lumMod val="50000"/>
                  <a:lumOff val="50000"/>
                </a:schemeClr>
              </a:solidFill>
            </a:endParaRPr>
          </a:p>
        </p:txBody>
      </p:sp>
      <p:sp>
        <p:nvSpPr>
          <p:cNvPr id="4" name="Rectangle 3"/>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rgbClr val="FF0000"/>
              </a:solidFill>
            </a:endParaRPr>
          </a:p>
        </p:txBody>
      </p:sp>
    </p:spTree>
    <p:extLst>
      <p:ext uri="{BB962C8B-B14F-4D97-AF65-F5344CB8AC3E}">
        <p14:creationId xmlns:p14="http://schemas.microsoft.com/office/powerpoint/2010/main" val="224604034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4"/>
          </p:nvPr>
        </p:nvSpPr>
        <p:spPr>
          <a:xfrm>
            <a:off x="223157" y="1213756"/>
            <a:ext cx="8697686" cy="5271450"/>
          </a:xfrm>
        </p:spPr>
        <p:txBody>
          <a:bodyPr/>
          <a:lstStyle/>
          <a:p>
            <a:pPr marL="342900" indent="-342900">
              <a:buFont typeface="Arial" panose="020B0604020202020204" pitchFamily="34" charset="0"/>
              <a:buChar char="•"/>
            </a:pPr>
            <a:r>
              <a:rPr lang="en-US" dirty="0" smtClean="0"/>
              <a:t>Increase in mortality among infants and elderly people.</a:t>
            </a:r>
          </a:p>
          <a:p>
            <a:pPr marL="342900" indent="-342900">
              <a:buFont typeface="Arial" panose="020B0604020202020204" pitchFamily="34" charset="0"/>
              <a:buChar char="•"/>
            </a:pPr>
            <a:endParaRPr lang="en-US" dirty="0" smtClean="0"/>
          </a:p>
          <a:p>
            <a:pPr marL="342900" indent="-342900">
              <a:buFont typeface="Arial" panose="020B0604020202020204" pitchFamily="34" charset="0"/>
              <a:buChar char="•"/>
            </a:pPr>
            <a:r>
              <a:rPr lang="en-US" dirty="0" smtClean="0"/>
              <a:t>Agriculture </a:t>
            </a:r>
            <a:r>
              <a:rPr lang="x-none" dirty="0" smtClean="0"/>
              <a:t>–</a:t>
            </a:r>
            <a:r>
              <a:rPr lang="en-US" dirty="0" smtClean="0"/>
              <a:t> hence food security </a:t>
            </a:r>
            <a:r>
              <a:rPr lang="x-none" dirty="0" smtClean="0"/>
              <a:t>–</a:t>
            </a:r>
            <a:r>
              <a:rPr lang="en-US" dirty="0" smtClean="0"/>
              <a:t> is impacted by heat waves: malnutrition and undernutrition.</a:t>
            </a:r>
          </a:p>
          <a:p>
            <a:pPr marL="342900" indent="-342900">
              <a:buFont typeface="Arial" panose="020B0604020202020204" pitchFamily="34" charset="0"/>
              <a:buChar char="•"/>
            </a:pPr>
            <a:endParaRPr lang="en-US" dirty="0" smtClean="0"/>
          </a:p>
          <a:p>
            <a:pPr marL="342900" indent="-342900">
              <a:buFont typeface="Arial" panose="020B0604020202020204" pitchFamily="34" charset="0"/>
              <a:buChar char="•"/>
            </a:pPr>
            <a:r>
              <a:rPr lang="en-US" dirty="0" smtClean="0"/>
              <a:t>We urgently need research into extreme events and health impacts in Palestine.</a:t>
            </a:r>
            <a:endParaRPr lang="en-US" dirty="0"/>
          </a:p>
          <a:p>
            <a:endParaRPr lang="en-US" dirty="0"/>
          </a:p>
        </p:txBody>
      </p:sp>
      <p:sp>
        <p:nvSpPr>
          <p:cNvPr id="2" name="Title 1"/>
          <p:cNvSpPr>
            <a:spLocks noGrp="1"/>
          </p:cNvSpPr>
          <p:nvPr>
            <p:ph type="title"/>
          </p:nvPr>
        </p:nvSpPr>
        <p:spPr/>
        <p:txBody>
          <a:bodyPr>
            <a:normAutofit/>
          </a:bodyPr>
          <a:lstStyle/>
          <a:p>
            <a:r>
              <a:rPr lang="en-US" dirty="0" smtClean="0"/>
              <a:t>The health concerns of heat waves in Palestine</a:t>
            </a:r>
            <a:endParaRPr lang="en-US" dirty="0"/>
          </a:p>
        </p:txBody>
      </p:sp>
      <p:sp>
        <p:nvSpPr>
          <p:cNvPr id="3" name="Slide Number Placeholder 2"/>
          <p:cNvSpPr>
            <a:spLocks noGrp="1"/>
          </p:cNvSpPr>
          <p:nvPr>
            <p:ph type="sldNum" sz="quarter" idx="17"/>
          </p:nvPr>
        </p:nvSpPr>
        <p:spPr/>
        <p:txBody>
          <a:bodyPr/>
          <a:lstStyle/>
          <a:p>
            <a:fld id="{280EF358-0A98-1F4A-A9F9-10605776E7D2}" type="slidenum">
              <a:rPr lang="en-US" smtClean="0"/>
              <a:t>25</a:t>
            </a:fld>
            <a:endParaRPr lang="en-US"/>
          </a:p>
        </p:txBody>
      </p:sp>
      <p:sp>
        <p:nvSpPr>
          <p:cNvPr id="8" name="Rectangle 7"/>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0000"/>
                </a:solidFill>
              </a:rPr>
              <a:t>Impacts</a:t>
            </a:r>
            <a:endParaRPr lang="en-US" b="1" dirty="0">
              <a:solidFill>
                <a:srgbClr val="FF0000"/>
              </a:solidFill>
            </a:endParaRPr>
          </a:p>
        </p:txBody>
      </p:sp>
    </p:spTree>
    <p:extLst>
      <p:ext uri="{BB962C8B-B14F-4D97-AF65-F5344CB8AC3E}">
        <p14:creationId xmlns:p14="http://schemas.microsoft.com/office/powerpoint/2010/main" val="272088371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Increasing droughts in dry parts of the World</a:t>
            </a:r>
            <a:endParaRPr lang="en-US" dirty="0"/>
          </a:p>
        </p:txBody>
      </p:sp>
      <p:sp>
        <p:nvSpPr>
          <p:cNvPr id="6" name="Content Placeholder 5"/>
          <p:cNvSpPr>
            <a:spLocks noGrp="1"/>
          </p:cNvSpPr>
          <p:nvPr>
            <p:ph idx="13"/>
          </p:nvPr>
        </p:nvSpPr>
        <p:spPr/>
        <p:txBody>
          <a:bodyPr/>
          <a:lstStyle/>
          <a:p>
            <a:r>
              <a:rPr lang="en-US" dirty="0" smtClean="0"/>
              <a:t>Source: Palestine Hydrology Group</a:t>
            </a:r>
            <a:endParaRPr lang="en-US" dirty="0"/>
          </a:p>
        </p:txBody>
      </p:sp>
      <p:sp>
        <p:nvSpPr>
          <p:cNvPr id="3" name="Slide Number Placeholder 2"/>
          <p:cNvSpPr>
            <a:spLocks noGrp="1"/>
          </p:cNvSpPr>
          <p:nvPr>
            <p:ph type="sldNum" sz="quarter" idx="17"/>
          </p:nvPr>
        </p:nvSpPr>
        <p:spPr/>
        <p:txBody>
          <a:bodyPr/>
          <a:lstStyle/>
          <a:p>
            <a:fld id="{280EF358-0A98-1F4A-A9F9-10605776E7D2}" type="slidenum">
              <a:rPr lang="en-US" smtClean="0"/>
              <a:t>26</a:t>
            </a:fld>
            <a:endParaRPr lang="en-US"/>
          </a:p>
        </p:txBody>
      </p:sp>
      <p:sp>
        <p:nvSpPr>
          <p:cNvPr id="8" name="Rectangle 7"/>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0000"/>
                </a:solidFill>
              </a:rPr>
              <a:t>Impacts</a:t>
            </a:r>
            <a:endParaRPr lang="en-US" b="1" dirty="0">
              <a:solidFill>
                <a:srgbClr val="FF0000"/>
              </a:solidFill>
            </a:endParaRPr>
          </a:p>
        </p:txBody>
      </p:sp>
      <p:pic>
        <p:nvPicPr>
          <p:cNvPr id="5" name="Content Placeholder 4"/>
          <p:cNvPicPr>
            <a:picLocks noGrp="1" noChangeAspect="1"/>
          </p:cNvPicPr>
          <p:nvPr>
            <p:ph idx="14"/>
          </p:nvPr>
        </p:nvPicPr>
        <p:blipFill>
          <a:blip r:embed="rId3">
            <a:extLst>
              <a:ext uri="{28A0092B-C50C-407E-A947-70E740481C1C}">
                <a14:useLocalDpi xmlns:a14="http://schemas.microsoft.com/office/drawing/2010/main" val="0"/>
              </a:ext>
            </a:extLst>
          </a:blip>
          <a:stretch>
            <a:fillRect/>
          </a:stretch>
        </p:blipFill>
        <p:spPr>
          <a:xfrm>
            <a:off x="5632224" y="1182481"/>
            <a:ext cx="3084598" cy="4468812"/>
          </a:xfrm>
        </p:spPr>
      </p:pic>
      <p:sp>
        <p:nvSpPr>
          <p:cNvPr id="9" name="TextBox 8"/>
          <p:cNvSpPr txBox="1"/>
          <p:nvPr/>
        </p:nvSpPr>
        <p:spPr>
          <a:xfrm>
            <a:off x="223157" y="1256910"/>
            <a:ext cx="4897483" cy="4524315"/>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sz="2400" dirty="0" smtClean="0">
                <a:solidFill>
                  <a:schemeClr val="accent2"/>
                </a:solidFill>
              </a:rPr>
              <a:t>General principle: “Dry becomes drier”.</a:t>
            </a:r>
          </a:p>
          <a:p>
            <a:pPr marL="285750" indent="-285750">
              <a:lnSpc>
                <a:spcPct val="150000"/>
              </a:lnSpc>
              <a:buFont typeface="Arial" panose="020B0604020202020204" pitchFamily="34" charset="0"/>
              <a:buChar char="•"/>
            </a:pPr>
            <a:endParaRPr lang="en-US" sz="2400" dirty="0" smtClean="0">
              <a:solidFill>
                <a:schemeClr val="accent2"/>
              </a:solidFill>
            </a:endParaRPr>
          </a:p>
          <a:p>
            <a:pPr marL="342900" indent="-342900">
              <a:lnSpc>
                <a:spcPct val="150000"/>
              </a:lnSpc>
              <a:buFont typeface="Arial" panose="020B0604020202020204" pitchFamily="34" charset="0"/>
              <a:buChar char="•"/>
            </a:pPr>
            <a:r>
              <a:rPr lang="en-US" sz="2400" dirty="0" smtClean="0">
                <a:solidFill>
                  <a:schemeClr val="accent2"/>
                </a:solidFill>
              </a:rPr>
              <a:t>Large parts of the West Bank are Arid. </a:t>
            </a:r>
          </a:p>
          <a:p>
            <a:pPr marL="342900" indent="-342900">
              <a:lnSpc>
                <a:spcPct val="150000"/>
              </a:lnSpc>
              <a:buFont typeface="Arial" panose="020B0604020202020204" pitchFamily="34" charset="0"/>
              <a:buChar char="•"/>
            </a:pPr>
            <a:endParaRPr lang="en-US" sz="2400" dirty="0" smtClean="0">
              <a:solidFill>
                <a:schemeClr val="accent2"/>
              </a:solidFill>
            </a:endParaRPr>
          </a:p>
          <a:p>
            <a:pPr marL="342900" indent="-342900">
              <a:lnSpc>
                <a:spcPct val="150000"/>
              </a:lnSpc>
              <a:buFont typeface="Arial" panose="020B0604020202020204" pitchFamily="34" charset="0"/>
              <a:buChar char="•"/>
            </a:pPr>
            <a:r>
              <a:rPr lang="en-US" sz="2400" dirty="0" smtClean="0">
                <a:solidFill>
                  <a:schemeClr val="accent2"/>
                </a:solidFill>
              </a:rPr>
              <a:t>Longer and more variable droughts may occur.</a:t>
            </a:r>
            <a:endParaRPr lang="en-US" sz="2400" dirty="0">
              <a:solidFill>
                <a:schemeClr val="accent2"/>
              </a:solidFill>
            </a:endParaRPr>
          </a:p>
        </p:txBody>
      </p:sp>
    </p:spTree>
    <p:extLst>
      <p:ext uri="{BB962C8B-B14F-4D97-AF65-F5344CB8AC3E}">
        <p14:creationId xmlns:p14="http://schemas.microsoft.com/office/powerpoint/2010/main" val="377752342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Conflicts over water</a:t>
            </a:r>
            <a:endParaRPr lang="en-US" dirty="0"/>
          </a:p>
        </p:txBody>
      </p:sp>
      <p:sp>
        <p:nvSpPr>
          <p:cNvPr id="6" name="Content Placeholder 5"/>
          <p:cNvSpPr>
            <a:spLocks noGrp="1"/>
          </p:cNvSpPr>
          <p:nvPr>
            <p:ph idx="13"/>
          </p:nvPr>
        </p:nvSpPr>
        <p:spPr/>
        <p:txBody>
          <a:bodyPr/>
          <a:lstStyle/>
          <a:p>
            <a:r>
              <a:rPr lang="en-US" dirty="0" smtClean="0"/>
              <a:t>Kelly et al, PNAS 112 (2015)</a:t>
            </a:r>
            <a:endParaRPr lang="en-US" dirty="0"/>
          </a:p>
        </p:txBody>
      </p:sp>
      <p:sp>
        <p:nvSpPr>
          <p:cNvPr id="3" name="Slide Number Placeholder 2"/>
          <p:cNvSpPr>
            <a:spLocks noGrp="1"/>
          </p:cNvSpPr>
          <p:nvPr>
            <p:ph type="sldNum" sz="quarter" idx="17"/>
          </p:nvPr>
        </p:nvSpPr>
        <p:spPr/>
        <p:txBody>
          <a:bodyPr/>
          <a:lstStyle/>
          <a:p>
            <a:fld id="{280EF358-0A98-1F4A-A9F9-10605776E7D2}" type="slidenum">
              <a:rPr lang="en-US" smtClean="0"/>
              <a:t>27</a:t>
            </a:fld>
            <a:endParaRPr lang="en-US"/>
          </a:p>
        </p:txBody>
      </p:sp>
      <p:sp>
        <p:nvSpPr>
          <p:cNvPr id="8" name="Rectangle 7"/>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0000"/>
                </a:solidFill>
              </a:rPr>
              <a:t>Impacts</a:t>
            </a:r>
            <a:endParaRPr lang="en-US" b="1" dirty="0">
              <a:solidFill>
                <a:srgbClr val="FF0000"/>
              </a:solidFill>
            </a:endParaRPr>
          </a:p>
        </p:txBody>
      </p:sp>
      <p:pic>
        <p:nvPicPr>
          <p:cNvPr id="7" name="Content Placeholder 6"/>
          <p:cNvPicPr>
            <a:picLocks noGrp="1" noChangeAspect="1"/>
          </p:cNvPicPr>
          <p:nvPr>
            <p:ph idx="14"/>
          </p:nvPr>
        </p:nvPicPr>
        <p:blipFill rotWithShape="1">
          <a:blip r:embed="rId3">
            <a:extLst>
              <a:ext uri="{28A0092B-C50C-407E-A947-70E740481C1C}">
                <a14:useLocalDpi xmlns:a14="http://schemas.microsoft.com/office/drawing/2010/main" val="0"/>
              </a:ext>
            </a:extLst>
          </a:blip>
          <a:srcRect l="9470" t="10599" r="9116" b="47848"/>
          <a:stretch/>
        </p:blipFill>
        <p:spPr>
          <a:xfrm>
            <a:off x="0" y="2025748"/>
            <a:ext cx="9141522" cy="2672862"/>
          </a:xfrm>
        </p:spPr>
      </p:pic>
    </p:spTree>
    <p:extLst>
      <p:ext uri="{BB962C8B-B14F-4D97-AF65-F5344CB8AC3E}">
        <p14:creationId xmlns:p14="http://schemas.microsoft.com/office/powerpoint/2010/main" val="334664912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7"/>
          </p:nvPr>
        </p:nvSpPr>
        <p:spPr/>
        <p:txBody>
          <a:bodyPr/>
          <a:lstStyle/>
          <a:p>
            <a:fld id="{280EF358-0A98-1F4A-A9F9-10605776E7D2}" type="slidenum">
              <a:rPr lang="en-US" smtClean="0"/>
              <a:t>28</a:t>
            </a:fld>
            <a:endParaRPr lang="en-US"/>
          </a:p>
        </p:txBody>
      </p:sp>
      <p:sp>
        <p:nvSpPr>
          <p:cNvPr id="7" name="TextBox 6"/>
          <p:cNvSpPr txBox="1"/>
          <p:nvPr/>
        </p:nvSpPr>
        <p:spPr>
          <a:xfrm>
            <a:off x="0" y="3170712"/>
            <a:ext cx="9144000" cy="1892826"/>
          </a:xfrm>
          <a:prstGeom prst="rect">
            <a:avLst/>
          </a:prstGeom>
          <a:noFill/>
        </p:spPr>
        <p:txBody>
          <a:bodyPr wrap="square" rtlCol="0">
            <a:spAutoFit/>
          </a:bodyPr>
          <a:lstStyle/>
          <a:p>
            <a:pPr algn="ctr"/>
            <a:r>
              <a:rPr lang="en-US" sz="3900" b="1" dirty="0" smtClean="0">
                <a:solidFill>
                  <a:schemeClr val="tx1">
                    <a:lumMod val="65000"/>
                    <a:lumOff val="35000"/>
                  </a:schemeClr>
                </a:solidFill>
              </a:rPr>
              <a:t>The problem:</a:t>
            </a:r>
          </a:p>
          <a:p>
            <a:pPr algn="ctr"/>
            <a:r>
              <a:rPr lang="en-US" sz="3900" b="1" dirty="0">
                <a:solidFill>
                  <a:schemeClr val="tx1">
                    <a:lumMod val="65000"/>
                    <a:lumOff val="35000"/>
                  </a:schemeClr>
                </a:solidFill>
              </a:rPr>
              <a:t>I</a:t>
            </a:r>
            <a:r>
              <a:rPr lang="en-US" sz="3900" b="1" dirty="0" smtClean="0">
                <a:solidFill>
                  <a:schemeClr val="tx1">
                    <a:lumMod val="65000"/>
                    <a:lumOff val="35000"/>
                  </a:schemeClr>
                </a:solidFill>
              </a:rPr>
              <a:t>ncreasing CO2 concentrations due to emissions</a:t>
            </a:r>
          </a:p>
        </p:txBody>
      </p:sp>
      <p:sp>
        <p:nvSpPr>
          <p:cNvPr id="8" name="Rectangle 7"/>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rgbClr val="FF0000"/>
              </a:solidFill>
            </a:endParaRPr>
          </a:p>
        </p:txBody>
      </p:sp>
    </p:spTree>
    <p:extLst>
      <p:ext uri="{BB962C8B-B14F-4D97-AF65-F5344CB8AC3E}">
        <p14:creationId xmlns:p14="http://schemas.microsoft.com/office/powerpoint/2010/main" val="408235770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CO2 levels are already dangerously high</a:t>
            </a:r>
            <a:endParaRPr lang="en-US" dirty="0"/>
          </a:p>
        </p:txBody>
      </p:sp>
      <p:sp>
        <p:nvSpPr>
          <p:cNvPr id="3" name="Slide Number Placeholder 2"/>
          <p:cNvSpPr>
            <a:spLocks noGrp="1"/>
          </p:cNvSpPr>
          <p:nvPr>
            <p:ph type="sldNum" sz="quarter" idx="17"/>
          </p:nvPr>
        </p:nvSpPr>
        <p:spPr/>
        <p:txBody>
          <a:bodyPr/>
          <a:lstStyle/>
          <a:p>
            <a:fld id="{280EF358-0A98-1F4A-A9F9-10605776E7D2}" type="slidenum">
              <a:rPr lang="en-US" smtClean="0"/>
              <a:t>29</a:t>
            </a:fld>
            <a:endParaRPr lang="en-US"/>
          </a:p>
        </p:txBody>
      </p:sp>
      <p:sp>
        <p:nvSpPr>
          <p:cNvPr id="8" name="Rectangle 7"/>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0000"/>
                </a:solidFill>
              </a:rPr>
              <a:t>Emissions</a:t>
            </a:r>
            <a:endParaRPr lang="en-US" b="1" dirty="0">
              <a:solidFill>
                <a:srgbClr val="FF0000"/>
              </a:solidFill>
            </a:endParaRPr>
          </a:p>
        </p:txBody>
      </p:sp>
      <p:pic>
        <p:nvPicPr>
          <p:cNvPr id="5" name="Content Placeholder 4"/>
          <p:cNvPicPr>
            <a:picLocks noGrp="1" noChangeAspect="1"/>
          </p:cNvPicPr>
          <p:nvPr>
            <p:ph idx="14"/>
          </p:nvPr>
        </p:nvPicPr>
        <p:blipFill>
          <a:blip r:embed="rId3">
            <a:extLst>
              <a:ext uri="{28A0092B-C50C-407E-A947-70E740481C1C}">
                <a14:useLocalDpi xmlns:a14="http://schemas.microsoft.com/office/drawing/2010/main" val="0"/>
              </a:ext>
            </a:extLst>
          </a:blip>
          <a:stretch>
            <a:fillRect/>
          </a:stretch>
        </p:blipFill>
        <p:spPr>
          <a:xfrm>
            <a:off x="2337594" y="1214438"/>
            <a:ext cx="4468812" cy="4468812"/>
          </a:xfrm>
        </p:spPr>
      </p:pic>
      <p:sp>
        <p:nvSpPr>
          <p:cNvPr id="7" name="Content Placeholder 6"/>
          <p:cNvSpPr>
            <a:spLocks noGrp="1"/>
          </p:cNvSpPr>
          <p:nvPr>
            <p:ph idx="13"/>
          </p:nvPr>
        </p:nvSpPr>
        <p:spPr/>
        <p:txBody>
          <a:bodyPr/>
          <a:lstStyle/>
          <a:p>
            <a:endParaRPr lang="en-US"/>
          </a:p>
        </p:txBody>
      </p:sp>
    </p:spTree>
    <p:extLst>
      <p:ext uri="{BB962C8B-B14F-4D97-AF65-F5344CB8AC3E}">
        <p14:creationId xmlns:p14="http://schemas.microsoft.com/office/powerpoint/2010/main" val="2491823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7"/>
          </p:nvPr>
        </p:nvSpPr>
        <p:spPr/>
        <p:txBody>
          <a:bodyPr/>
          <a:lstStyle/>
          <a:p>
            <a:fld id="{280EF358-0A98-1F4A-A9F9-10605776E7D2}" type="slidenum">
              <a:rPr lang="en-US" smtClean="0"/>
              <a:t>3</a:t>
            </a:fld>
            <a:endParaRPr lang="en-US"/>
          </a:p>
        </p:txBody>
      </p:sp>
      <p:sp>
        <p:nvSpPr>
          <p:cNvPr id="6" name="Rectangle 5"/>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rgbClr val="FF0000"/>
              </a:solidFill>
            </a:endParaRPr>
          </a:p>
        </p:txBody>
      </p:sp>
      <p:sp>
        <p:nvSpPr>
          <p:cNvPr id="7" name="TextBox 6"/>
          <p:cNvSpPr txBox="1"/>
          <p:nvPr/>
        </p:nvSpPr>
        <p:spPr>
          <a:xfrm>
            <a:off x="0" y="3170712"/>
            <a:ext cx="9144000" cy="1323439"/>
          </a:xfrm>
          <a:prstGeom prst="rect">
            <a:avLst/>
          </a:prstGeom>
          <a:noFill/>
        </p:spPr>
        <p:txBody>
          <a:bodyPr wrap="square" rtlCol="0">
            <a:spAutoFit/>
          </a:bodyPr>
          <a:lstStyle/>
          <a:p>
            <a:pPr algn="ctr"/>
            <a:r>
              <a:rPr lang="en-US" sz="4000" b="1" dirty="0">
                <a:solidFill>
                  <a:schemeClr val="tx1">
                    <a:lumMod val="65000"/>
                    <a:lumOff val="35000"/>
                  </a:schemeClr>
                </a:solidFill>
              </a:rPr>
              <a:t>First things first: </a:t>
            </a:r>
          </a:p>
          <a:p>
            <a:pPr algn="ctr"/>
            <a:r>
              <a:rPr lang="en-US" sz="4000" b="1" dirty="0">
                <a:solidFill>
                  <a:schemeClr val="tx1">
                    <a:lumMod val="65000"/>
                    <a:lumOff val="35000"/>
                  </a:schemeClr>
                </a:solidFill>
              </a:rPr>
              <a:t>Climate is different from weather</a:t>
            </a:r>
          </a:p>
        </p:txBody>
      </p:sp>
    </p:spTree>
    <p:extLst>
      <p:ext uri="{BB962C8B-B14F-4D97-AF65-F5344CB8AC3E}">
        <p14:creationId xmlns:p14="http://schemas.microsoft.com/office/powerpoint/2010/main" val="237095915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7"/>
          </p:nvPr>
        </p:nvSpPr>
        <p:spPr/>
        <p:txBody>
          <a:bodyPr/>
          <a:lstStyle/>
          <a:p>
            <a:fld id="{280EF358-0A98-1F4A-A9F9-10605776E7D2}" type="slidenum">
              <a:rPr lang="en-US" smtClean="0"/>
              <a:t>30</a:t>
            </a:fld>
            <a:endParaRPr lang="en-US"/>
          </a:p>
        </p:txBody>
      </p:sp>
      <p:sp>
        <p:nvSpPr>
          <p:cNvPr id="7" name="TextBox 6"/>
          <p:cNvSpPr txBox="1"/>
          <p:nvPr/>
        </p:nvSpPr>
        <p:spPr>
          <a:xfrm>
            <a:off x="0" y="3170712"/>
            <a:ext cx="9144000" cy="1292662"/>
          </a:xfrm>
          <a:prstGeom prst="rect">
            <a:avLst/>
          </a:prstGeom>
          <a:noFill/>
        </p:spPr>
        <p:txBody>
          <a:bodyPr wrap="square" rtlCol="0">
            <a:spAutoFit/>
          </a:bodyPr>
          <a:lstStyle/>
          <a:p>
            <a:pPr algn="ctr"/>
            <a:r>
              <a:rPr lang="en-US" sz="3900" b="1" dirty="0" smtClean="0">
                <a:solidFill>
                  <a:schemeClr val="tx1">
                    <a:lumMod val="65000"/>
                    <a:lumOff val="35000"/>
                  </a:schemeClr>
                </a:solidFill>
              </a:rPr>
              <a:t>Who is responsible for this increase?</a:t>
            </a:r>
          </a:p>
          <a:p>
            <a:pPr algn="ctr"/>
            <a:r>
              <a:rPr lang="en-US" sz="3900" b="1" dirty="0" smtClean="0">
                <a:solidFill>
                  <a:schemeClr val="tx1">
                    <a:lumMod val="65000"/>
                    <a:lumOff val="35000"/>
                  </a:schemeClr>
                </a:solidFill>
              </a:rPr>
              <a:t>Who should pay to “clean up”?</a:t>
            </a:r>
            <a:endParaRPr lang="en-US" sz="3900" b="1" dirty="0">
              <a:solidFill>
                <a:schemeClr val="tx1">
                  <a:lumMod val="65000"/>
                  <a:lumOff val="35000"/>
                </a:schemeClr>
              </a:solidFill>
            </a:endParaRPr>
          </a:p>
        </p:txBody>
      </p:sp>
      <p:sp>
        <p:nvSpPr>
          <p:cNvPr id="8" name="Rectangle 7"/>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rgbClr val="FF0000"/>
              </a:solidFill>
            </a:endParaRPr>
          </a:p>
        </p:txBody>
      </p:sp>
    </p:spTree>
    <p:extLst>
      <p:ext uri="{BB962C8B-B14F-4D97-AF65-F5344CB8AC3E}">
        <p14:creationId xmlns:p14="http://schemas.microsoft.com/office/powerpoint/2010/main" val="121972637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Yearly CO2 emissions by selected countries.</a:t>
            </a:r>
            <a:endParaRPr lang="en-US" dirty="0"/>
          </a:p>
        </p:txBody>
      </p:sp>
      <p:sp>
        <p:nvSpPr>
          <p:cNvPr id="6" name="Content Placeholder 5"/>
          <p:cNvSpPr>
            <a:spLocks noGrp="1"/>
          </p:cNvSpPr>
          <p:nvPr>
            <p:ph idx="13"/>
          </p:nvPr>
        </p:nvSpPr>
        <p:spPr/>
        <p:txBody>
          <a:bodyPr/>
          <a:lstStyle/>
          <a:p>
            <a:r>
              <a:rPr lang="en-US" dirty="0" smtClean="0"/>
              <a:t>Data: Carbon Dioxide Information Analysis Center (CDIAC), Graphic: ourworldindata.org</a:t>
            </a:r>
            <a:endParaRPr lang="en-US" dirty="0"/>
          </a:p>
        </p:txBody>
      </p:sp>
      <p:sp>
        <p:nvSpPr>
          <p:cNvPr id="3" name="Slide Number Placeholder 2"/>
          <p:cNvSpPr>
            <a:spLocks noGrp="1"/>
          </p:cNvSpPr>
          <p:nvPr>
            <p:ph type="sldNum" sz="quarter" idx="17"/>
          </p:nvPr>
        </p:nvSpPr>
        <p:spPr/>
        <p:txBody>
          <a:bodyPr/>
          <a:lstStyle/>
          <a:p>
            <a:fld id="{280EF358-0A98-1F4A-A9F9-10605776E7D2}" type="slidenum">
              <a:rPr lang="en-US" smtClean="0"/>
              <a:t>31</a:t>
            </a:fld>
            <a:endParaRPr lang="en-US"/>
          </a:p>
        </p:txBody>
      </p:sp>
      <p:sp>
        <p:nvSpPr>
          <p:cNvPr id="8" name="Rectangle 7"/>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0000"/>
                </a:solidFill>
              </a:rPr>
              <a:t>Emissions</a:t>
            </a:r>
            <a:endParaRPr lang="en-US" b="1" dirty="0">
              <a:solidFill>
                <a:srgbClr val="FF0000"/>
              </a:solidFill>
            </a:endParaRPr>
          </a:p>
        </p:txBody>
      </p:sp>
      <p:pic>
        <p:nvPicPr>
          <p:cNvPr id="9" name="Content Placeholder 8"/>
          <p:cNvPicPr>
            <a:picLocks noGrp="1" noChangeAspect="1"/>
          </p:cNvPicPr>
          <p:nvPr>
            <p:ph idx="14"/>
          </p:nvPr>
        </p:nvPicPr>
        <p:blipFill rotWithShape="1">
          <a:blip r:embed="rId3">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rcRect t="10977" b="8497"/>
          <a:stretch/>
        </p:blipFill>
        <p:spPr>
          <a:xfrm>
            <a:off x="1948784" y="1337464"/>
            <a:ext cx="7195216" cy="4089857"/>
          </a:xfrm>
        </p:spPr>
      </p:pic>
      <p:sp>
        <p:nvSpPr>
          <p:cNvPr id="10" name="TextBox 9"/>
          <p:cNvSpPr txBox="1"/>
          <p:nvPr/>
        </p:nvSpPr>
        <p:spPr>
          <a:xfrm>
            <a:off x="0" y="3059615"/>
            <a:ext cx="2171941" cy="646331"/>
          </a:xfrm>
          <a:prstGeom prst="rect">
            <a:avLst/>
          </a:prstGeom>
          <a:noFill/>
        </p:spPr>
        <p:txBody>
          <a:bodyPr wrap="none" rtlCol="0">
            <a:spAutoFit/>
          </a:bodyPr>
          <a:lstStyle/>
          <a:p>
            <a:r>
              <a:rPr lang="en-US" dirty="0" smtClean="0">
                <a:solidFill>
                  <a:schemeClr val="tx1">
                    <a:lumMod val="65000"/>
                    <a:lumOff val="35000"/>
                  </a:schemeClr>
                </a:solidFill>
              </a:rPr>
              <a:t>Annual CO2 emission</a:t>
            </a:r>
          </a:p>
          <a:p>
            <a:r>
              <a:rPr lang="en-US" dirty="0" smtClean="0">
                <a:solidFill>
                  <a:schemeClr val="tx1">
                    <a:lumMod val="65000"/>
                    <a:lumOff val="35000"/>
                  </a:schemeClr>
                </a:solidFill>
              </a:rPr>
              <a:t>(Millions of </a:t>
            </a:r>
            <a:r>
              <a:rPr lang="en-US" dirty="0" err="1" smtClean="0">
                <a:solidFill>
                  <a:schemeClr val="tx1">
                    <a:lumMod val="65000"/>
                    <a:lumOff val="35000"/>
                  </a:schemeClr>
                </a:solidFill>
              </a:rPr>
              <a:t>tonnes</a:t>
            </a:r>
            <a:r>
              <a:rPr lang="en-US" dirty="0" smtClean="0">
                <a:solidFill>
                  <a:schemeClr val="tx1">
                    <a:lumMod val="65000"/>
                    <a:lumOff val="35000"/>
                  </a:schemeClr>
                </a:solidFill>
              </a:rPr>
              <a:t>)</a:t>
            </a:r>
            <a:endParaRPr lang="en-US" dirty="0">
              <a:solidFill>
                <a:schemeClr val="tx1">
                  <a:lumMod val="65000"/>
                  <a:lumOff val="35000"/>
                </a:schemeClr>
              </a:solidFill>
            </a:endParaRPr>
          </a:p>
        </p:txBody>
      </p:sp>
    </p:spTree>
    <p:extLst>
      <p:ext uri="{BB962C8B-B14F-4D97-AF65-F5344CB8AC3E}">
        <p14:creationId xmlns:p14="http://schemas.microsoft.com/office/powerpoint/2010/main" val="14368065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Which countries have the largest CO2 emissions per person?</a:t>
            </a:r>
            <a:endParaRPr lang="en-US" dirty="0"/>
          </a:p>
        </p:txBody>
      </p:sp>
      <p:sp>
        <p:nvSpPr>
          <p:cNvPr id="6" name="Content Placeholder 5"/>
          <p:cNvSpPr>
            <a:spLocks noGrp="1"/>
          </p:cNvSpPr>
          <p:nvPr>
            <p:ph idx="13"/>
          </p:nvPr>
        </p:nvSpPr>
        <p:spPr/>
        <p:txBody>
          <a:bodyPr/>
          <a:lstStyle/>
          <a:p>
            <a:r>
              <a:rPr lang="en-US" dirty="0" smtClean="0"/>
              <a:t>Source: UN Statistics Division, Millennium Development Goals Indicators</a:t>
            </a:r>
            <a:endParaRPr lang="en-US" dirty="0"/>
          </a:p>
        </p:txBody>
      </p:sp>
      <p:sp>
        <p:nvSpPr>
          <p:cNvPr id="3" name="Slide Number Placeholder 2"/>
          <p:cNvSpPr>
            <a:spLocks noGrp="1"/>
          </p:cNvSpPr>
          <p:nvPr>
            <p:ph type="sldNum" sz="quarter" idx="17"/>
          </p:nvPr>
        </p:nvSpPr>
        <p:spPr/>
        <p:txBody>
          <a:bodyPr/>
          <a:lstStyle/>
          <a:p>
            <a:fld id="{280EF358-0A98-1F4A-A9F9-10605776E7D2}" type="slidenum">
              <a:rPr lang="en-US" smtClean="0"/>
              <a:t>32</a:t>
            </a:fld>
            <a:endParaRPr lang="en-US"/>
          </a:p>
        </p:txBody>
      </p:sp>
      <p:sp>
        <p:nvSpPr>
          <p:cNvPr id="8" name="Rectangle 7"/>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0000"/>
                </a:solidFill>
              </a:rPr>
              <a:t>Emissions</a:t>
            </a:r>
            <a:endParaRPr lang="en-US" b="1" dirty="0">
              <a:solidFill>
                <a:srgbClr val="FF0000"/>
              </a:solidFill>
            </a:endParaRPr>
          </a:p>
        </p:txBody>
      </p:sp>
      <p:pic>
        <p:nvPicPr>
          <p:cNvPr id="9" name="Content Placeholder 8"/>
          <p:cNvPicPr>
            <a:picLocks noGrp="1" noChangeAspect="1"/>
          </p:cNvPicPr>
          <p:nvPr>
            <p:ph idx="14"/>
          </p:nvPr>
        </p:nvPicPr>
        <p:blipFill rotWithShape="1">
          <a:blip r:embed="rId3">
            <a:extLst>
              <a:ext uri="{28A0092B-C50C-407E-A947-70E740481C1C}">
                <a14:useLocalDpi xmlns:a14="http://schemas.microsoft.com/office/drawing/2010/main" val="0"/>
              </a:ext>
            </a:extLst>
          </a:blip>
          <a:srcRect l="5691" t="16581" b="11646"/>
          <a:stretch/>
        </p:blipFill>
        <p:spPr>
          <a:xfrm>
            <a:off x="1378634" y="1556856"/>
            <a:ext cx="7765365" cy="3605987"/>
          </a:xfrm>
        </p:spPr>
      </p:pic>
      <p:sp>
        <p:nvSpPr>
          <p:cNvPr id="10" name="TextBox 9"/>
          <p:cNvSpPr txBox="1"/>
          <p:nvPr/>
        </p:nvSpPr>
        <p:spPr>
          <a:xfrm>
            <a:off x="0" y="3059615"/>
            <a:ext cx="1417760" cy="646331"/>
          </a:xfrm>
          <a:prstGeom prst="rect">
            <a:avLst/>
          </a:prstGeom>
          <a:noFill/>
        </p:spPr>
        <p:txBody>
          <a:bodyPr wrap="none" rtlCol="0">
            <a:spAutoFit/>
          </a:bodyPr>
          <a:lstStyle/>
          <a:p>
            <a:r>
              <a:rPr lang="en-US" dirty="0" smtClean="0">
                <a:solidFill>
                  <a:schemeClr val="tx1">
                    <a:lumMod val="65000"/>
                    <a:lumOff val="35000"/>
                  </a:schemeClr>
                </a:solidFill>
              </a:rPr>
              <a:t>CO2 / person</a:t>
            </a:r>
          </a:p>
          <a:p>
            <a:r>
              <a:rPr lang="en-US" dirty="0" smtClean="0">
                <a:solidFill>
                  <a:schemeClr val="tx1">
                    <a:lumMod val="65000"/>
                    <a:lumOff val="35000"/>
                  </a:schemeClr>
                </a:solidFill>
              </a:rPr>
              <a:t>(</a:t>
            </a:r>
            <a:r>
              <a:rPr lang="en-US" dirty="0" err="1" smtClean="0">
                <a:solidFill>
                  <a:schemeClr val="tx1">
                    <a:lumMod val="65000"/>
                    <a:lumOff val="35000"/>
                  </a:schemeClr>
                </a:solidFill>
              </a:rPr>
              <a:t>tonnes</a:t>
            </a:r>
            <a:r>
              <a:rPr lang="en-US" dirty="0" smtClean="0">
                <a:solidFill>
                  <a:schemeClr val="tx1">
                    <a:lumMod val="65000"/>
                    <a:lumOff val="35000"/>
                  </a:schemeClr>
                </a:solidFill>
              </a:rPr>
              <a:t>)</a:t>
            </a:r>
            <a:endParaRPr lang="en-US" dirty="0">
              <a:solidFill>
                <a:schemeClr val="tx1">
                  <a:lumMod val="65000"/>
                  <a:lumOff val="35000"/>
                </a:schemeClr>
              </a:solidFill>
            </a:endParaRPr>
          </a:p>
        </p:txBody>
      </p:sp>
    </p:spTree>
    <p:extLst>
      <p:ext uri="{BB962C8B-B14F-4D97-AF65-F5344CB8AC3E}">
        <p14:creationId xmlns:p14="http://schemas.microsoft.com/office/powerpoint/2010/main" val="343361195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Cumulative CO2 emissions by selected countries since 1750.</a:t>
            </a:r>
            <a:endParaRPr lang="en-US" dirty="0"/>
          </a:p>
        </p:txBody>
      </p:sp>
      <p:sp>
        <p:nvSpPr>
          <p:cNvPr id="6" name="Content Placeholder 5"/>
          <p:cNvSpPr>
            <a:spLocks noGrp="1"/>
          </p:cNvSpPr>
          <p:nvPr>
            <p:ph idx="13"/>
          </p:nvPr>
        </p:nvSpPr>
        <p:spPr/>
        <p:txBody>
          <a:bodyPr/>
          <a:lstStyle/>
          <a:p>
            <a:r>
              <a:rPr lang="en-US" dirty="0" smtClean="0"/>
              <a:t>Data: Carbon Dioxide Information Analysis Center (CDIAC), Graphic: ourworldindata.org</a:t>
            </a:r>
            <a:endParaRPr lang="en-US" dirty="0"/>
          </a:p>
        </p:txBody>
      </p:sp>
      <p:sp>
        <p:nvSpPr>
          <p:cNvPr id="3" name="Slide Number Placeholder 2"/>
          <p:cNvSpPr>
            <a:spLocks noGrp="1"/>
          </p:cNvSpPr>
          <p:nvPr>
            <p:ph type="sldNum" sz="quarter" idx="17"/>
          </p:nvPr>
        </p:nvSpPr>
        <p:spPr/>
        <p:txBody>
          <a:bodyPr/>
          <a:lstStyle/>
          <a:p>
            <a:fld id="{280EF358-0A98-1F4A-A9F9-10605776E7D2}" type="slidenum">
              <a:rPr lang="en-US" smtClean="0"/>
              <a:t>33</a:t>
            </a:fld>
            <a:endParaRPr lang="en-US"/>
          </a:p>
        </p:txBody>
      </p:sp>
      <p:sp>
        <p:nvSpPr>
          <p:cNvPr id="8" name="Rectangle 7"/>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0000"/>
                </a:solidFill>
              </a:rPr>
              <a:t>Emissions</a:t>
            </a:r>
            <a:endParaRPr lang="en-US" b="1" dirty="0">
              <a:solidFill>
                <a:srgbClr val="FF0000"/>
              </a:solidFill>
            </a:endParaRPr>
          </a:p>
        </p:txBody>
      </p:sp>
      <p:pic>
        <p:nvPicPr>
          <p:cNvPr id="5" name="Content Placeholder 4"/>
          <p:cNvPicPr>
            <a:picLocks noGrp="1" noChangeAspect="1"/>
          </p:cNvPicPr>
          <p:nvPr>
            <p:ph idx="14"/>
          </p:nvPr>
        </p:nvPicPr>
        <p:blipFill rotWithShape="1">
          <a:blip r:embed="rId3">
            <a:extLst>
              <a:ext uri="{28A0092B-C50C-407E-A947-70E740481C1C}">
                <a14:useLocalDpi xmlns:a14="http://schemas.microsoft.com/office/drawing/2010/main" val="0"/>
              </a:ext>
            </a:extLst>
          </a:blip>
          <a:srcRect t="12804" b="6608"/>
          <a:stretch/>
        </p:blipFill>
        <p:spPr>
          <a:xfrm>
            <a:off x="2171941" y="1449448"/>
            <a:ext cx="6972059" cy="3966104"/>
          </a:xfrm>
        </p:spPr>
      </p:pic>
      <p:sp>
        <p:nvSpPr>
          <p:cNvPr id="10" name="TextBox 9"/>
          <p:cNvSpPr txBox="1"/>
          <p:nvPr/>
        </p:nvSpPr>
        <p:spPr>
          <a:xfrm>
            <a:off x="0" y="3059615"/>
            <a:ext cx="2171941" cy="646331"/>
          </a:xfrm>
          <a:prstGeom prst="rect">
            <a:avLst/>
          </a:prstGeom>
          <a:noFill/>
        </p:spPr>
        <p:txBody>
          <a:bodyPr wrap="none" rtlCol="0">
            <a:spAutoFit/>
          </a:bodyPr>
          <a:lstStyle/>
          <a:p>
            <a:r>
              <a:rPr lang="en-US" dirty="0" smtClean="0">
                <a:solidFill>
                  <a:schemeClr val="tx1">
                    <a:lumMod val="65000"/>
                    <a:lumOff val="35000"/>
                  </a:schemeClr>
                </a:solidFill>
              </a:rPr>
              <a:t>Annual CO2 emission</a:t>
            </a:r>
          </a:p>
          <a:p>
            <a:r>
              <a:rPr lang="en-US" dirty="0" smtClean="0">
                <a:solidFill>
                  <a:schemeClr val="tx1">
                    <a:lumMod val="65000"/>
                    <a:lumOff val="35000"/>
                  </a:schemeClr>
                </a:solidFill>
              </a:rPr>
              <a:t>(Millions of </a:t>
            </a:r>
            <a:r>
              <a:rPr lang="en-US" dirty="0" err="1" smtClean="0">
                <a:solidFill>
                  <a:schemeClr val="tx1">
                    <a:lumMod val="65000"/>
                    <a:lumOff val="35000"/>
                  </a:schemeClr>
                </a:solidFill>
              </a:rPr>
              <a:t>tonnes</a:t>
            </a:r>
            <a:r>
              <a:rPr lang="en-US" dirty="0" smtClean="0">
                <a:solidFill>
                  <a:schemeClr val="tx1">
                    <a:lumMod val="65000"/>
                    <a:lumOff val="35000"/>
                  </a:schemeClr>
                </a:solidFill>
              </a:rPr>
              <a:t>)</a:t>
            </a:r>
            <a:endParaRPr lang="en-US" dirty="0">
              <a:solidFill>
                <a:schemeClr val="tx1">
                  <a:lumMod val="65000"/>
                  <a:lumOff val="35000"/>
                </a:schemeClr>
              </a:solidFill>
            </a:endParaRPr>
          </a:p>
        </p:txBody>
      </p:sp>
    </p:spTree>
    <p:extLst>
      <p:ext uri="{BB962C8B-B14F-4D97-AF65-F5344CB8AC3E}">
        <p14:creationId xmlns:p14="http://schemas.microsoft.com/office/powerpoint/2010/main" val="158870965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China emits a large amount of CO2 producing goods for the rest of the World</a:t>
            </a:r>
            <a:endParaRPr lang="en-US" dirty="0"/>
          </a:p>
        </p:txBody>
      </p:sp>
      <p:sp>
        <p:nvSpPr>
          <p:cNvPr id="6" name="Content Placeholder 5"/>
          <p:cNvSpPr>
            <a:spLocks noGrp="1"/>
          </p:cNvSpPr>
          <p:nvPr>
            <p:ph idx="13"/>
          </p:nvPr>
        </p:nvSpPr>
        <p:spPr/>
        <p:txBody>
          <a:bodyPr/>
          <a:lstStyle/>
          <a:p>
            <a:r>
              <a:rPr lang="en-US" dirty="0" smtClean="0"/>
              <a:t>Davis, </a:t>
            </a:r>
            <a:r>
              <a:rPr lang="en-US" dirty="0" err="1" smtClean="0"/>
              <a:t>Caldeira</a:t>
            </a:r>
            <a:r>
              <a:rPr lang="en-US" dirty="0" smtClean="0"/>
              <a:t> PNAS 107 (2010)</a:t>
            </a:r>
            <a:endParaRPr lang="en-US" dirty="0"/>
          </a:p>
        </p:txBody>
      </p:sp>
      <p:sp>
        <p:nvSpPr>
          <p:cNvPr id="3" name="Slide Number Placeholder 2"/>
          <p:cNvSpPr>
            <a:spLocks noGrp="1"/>
          </p:cNvSpPr>
          <p:nvPr>
            <p:ph type="sldNum" sz="quarter" idx="17"/>
          </p:nvPr>
        </p:nvSpPr>
        <p:spPr/>
        <p:txBody>
          <a:bodyPr/>
          <a:lstStyle/>
          <a:p>
            <a:fld id="{280EF358-0A98-1F4A-A9F9-10605776E7D2}" type="slidenum">
              <a:rPr lang="en-US" smtClean="0"/>
              <a:t>34</a:t>
            </a:fld>
            <a:endParaRPr lang="en-US"/>
          </a:p>
        </p:txBody>
      </p:sp>
      <p:sp>
        <p:nvSpPr>
          <p:cNvPr id="8" name="Rectangle 7"/>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0000"/>
                </a:solidFill>
              </a:rPr>
              <a:t>Emissions</a:t>
            </a:r>
            <a:endParaRPr lang="en-US" b="1" dirty="0">
              <a:solidFill>
                <a:srgbClr val="FF0000"/>
              </a:solidFill>
            </a:endParaRPr>
          </a:p>
        </p:txBody>
      </p:sp>
      <p:pic>
        <p:nvPicPr>
          <p:cNvPr id="7" name="Content Placeholder 6"/>
          <p:cNvPicPr>
            <a:picLocks noGrp="1" noChangeAspect="1"/>
          </p:cNvPicPr>
          <p:nvPr>
            <p:ph idx="14"/>
          </p:nvPr>
        </p:nvPicPr>
        <p:blipFill>
          <a:blip r:embed="rId3">
            <a:extLst>
              <a:ext uri="{28A0092B-C50C-407E-A947-70E740481C1C}">
                <a14:useLocalDpi xmlns:a14="http://schemas.microsoft.com/office/drawing/2010/main" val="0"/>
              </a:ext>
            </a:extLst>
          </a:blip>
          <a:stretch>
            <a:fillRect/>
          </a:stretch>
        </p:blipFill>
        <p:spPr>
          <a:xfrm>
            <a:off x="1591198" y="1214438"/>
            <a:ext cx="5961605" cy="4468812"/>
          </a:xfrm>
        </p:spPr>
      </p:pic>
    </p:spTree>
    <p:extLst>
      <p:ext uri="{BB962C8B-B14F-4D97-AF65-F5344CB8AC3E}">
        <p14:creationId xmlns:p14="http://schemas.microsoft.com/office/powerpoint/2010/main" val="25545071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China emits a large amount of CO2, producing goods for the rest of the World</a:t>
            </a:r>
            <a:endParaRPr lang="en-US" dirty="0"/>
          </a:p>
        </p:txBody>
      </p:sp>
      <p:sp>
        <p:nvSpPr>
          <p:cNvPr id="6" name="Content Placeholder 5"/>
          <p:cNvSpPr>
            <a:spLocks noGrp="1"/>
          </p:cNvSpPr>
          <p:nvPr>
            <p:ph idx="13"/>
          </p:nvPr>
        </p:nvSpPr>
        <p:spPr/>
        <p:txBody>
          <a:bodyPr/>
          <a:lstStyle/>
          <a:p>
            <a:r>
              <a:rPr lang="en-US" dirty="0" smtClean="0"/>
              <a:t>Davis, </a:t>
            </a:r>
            <a:r>
              <a:rPr lang="en-US" dirty="0" err="1" smtClean="0"/>
              <a:t>Caldeira</a:t>
            </a:r>
            <a:r>
              <a:rPr lang="en-US" dirty="0" smtClean="0"/>
              <a:t> PNAS 107 (2010)</a:t>
            </a:r>
            <a:endParaRPr lang="en-US" dirty="0"/>
          </a:p>
        </p:txBody>
      </p:sp>
      <p:sp>
        <p:nvSpPr>
          <p:cNvPr id="3" name="Slide Number Placeholder 2"/>
          <p:cNvSpPr>
            <a:spLocks noGrp="1"/>
          </p:cNvSpPr>
          <p:nvPr>
            <p:ph type="sldNum" sz="quarter" idx="17"/>
          </p:nvPr>
        </p:nvSpPr>
        <p:spPr/>
        <p:txBody>
          <a:bodyPr/>
          <a:lstStyle/>
          <a:p>
            <a:fld id="{280EF358-0A98-1F4A-A9F9-10605776E7D2}" type="slidenum">
              <a:rPr lang="en-US" smtClean="0"/>
              <a:t>35</a:t>
            </a:fld>
            <a:endParaRPr lang="en-US"/>
          </a:p>
        </p:txBody>
      </p:sp>
      <p:sp>
        <p:nvSpPr>
          <p:cNvPr id="8" name="Rectangle 7"/>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0000"/>
                </a:solidFill>
              </a:rPr>
              <a:t>Emissions</a:t>
            </a:r>
            <a:endParaRPr lang="en-US" b="1" dirty="0">
              <a:solidFill>
                <a:srgbClr val="FF0000"/>
              </a:solidFill>
            </a:endParaRPr>
          </a:p>
        </p:txBody>
      </p:sp>
      <p:pic>
        <p:nvPicPr>
          <p:cNvPr id="5" name="Content Placeholder 4"/>
          <p:cNvPicPr>
            <a:picLocks noGrp="1" noChangeAspect="1"/>
          </p:cNvPicPr>
          <p:nvPr>
            <p:ph idx="14"/>
          </p:nvPr>
        </p:nvPicPr>
        <p:blipFill rotWithShape="1">
          <a:blip r:embed="rId3">
            <a:extLst>
              <a:ext uri="{28A0092B-C50C-407E-A947-70E740481C1C}">
                <a14:useLocalDpi xmlns:a14="http://schemas.microsoft.com/office/drawing/2010/main" val="0"/>
              </a:ext>
            </a:extLst>
          </a:blip>
          <a:srcRect t="31062"/>
          <a:stretch/>
        </p:blipFill>
        <p:spPr>
          <a:xfrm>
            <a:off x="412807" y="1730327"/>
            <a:ext cx="8354026" cy="3840381"/>
          </a:xfrm>
        </p:spPr>
      </p:pic>
    </p:spTree>
    <p:extLst>
      <p:ext uri="{BB962C8B-B14F-4D97-AF65-F5344CB8AC3E}">
        <p14:creationId xmlns:p14="http://schemas.microsoft.com/office/powerpoint/2010/main" val="175770242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7"/>
          </p:nvPr>
        </p:nvSpPr>
        <p:spPr/>
        <p:txBody>
          <a:bodyPr/>
          <a:lstStyle/>
          <a:p>
            <a:fld id="{280EF358-0A98-1F4A-A9F9-10605776E7D2}" type="slidenum">
              <a:rPr lang="en-US" smtClean="0"/>
              <a:t>36</a:t>
            </a:fld>
            <a:endParaRPr lang="en-US"/>
          </a:p>
        </p:txBody>
      </p:sp>
      <p:sp>
        <p:nvSpPr>
          <p:cNvPr id="6" name="TextBox 5"/>
          <p:cNvSpPr txBox="1"/>
          <p:nvPr/>
        </p:nvSpPr>
        <p:spPr>
          <a:xfrm>
            <a:off x="0" y="3348681"/>
            <a:ext cx="9143999" cy="461665"/>
          </a:xfrm>
          <a:prstGeom prst="rect">
            <a:avLst/>
          </a:prstGeom>
          <a:noFill/>
        </p:spPr>
        <p:txBody>
          <a:bodyPr wrap="square" rtlCol="0">
            <a:spAutoFit/>
          </a:bodyPr>
          <a:lstStyle/>
          <a:p>
            <a:pPr algn="ctr"/>
            <a:r>
              <a:rPr lang="en-US" sz="2400" b="1" dirty="0" smtClean="0">
                <a:solidFill>
                  <a:schemeClr val="tx1">
                    <a:lumMod val="50000"/>
                    <a:lumOff val="50000"/>
                  </a:schemeClr>
                </a:solidFill>
              </a:rPr>
              <a:t>Infinite economic growth?</a:t>
            </a:r>
            <a:endParaRPr lang="en-US" sz="2400" b="1" dirty="0">
              <a:solidFill>
                <a:schemeClr val="tx1">
                  <a:lumMod val="50000"/>
                  <a:lumOff val="50000"/>
                </a:schemeClr>
              </a:solidFill>
            </a:endParaRPr>
          </a:p>
        </p:txBody>
      </p:sp>
      <p:sp>
        <p:nvSpPr>
          <p:cNvPr id="4" name="Rectangle 3"/>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rgbClr val="FF0000"/>
              </a:solidFill>
            </a:endParaRPr>
          </a:p>
        </p:txBody>
      </p:sp>
    </p:spTree>
    <p:extLst>
      <p:ext uri="{BB962C8B-B14F-4D97-AF65-F5344CB8AC3E}">
        <p14:creationId xmlns:p14="http://schemas.microsoft.com/office/powerpoint/2010/main" val="355608608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GDP and CO2 emissions </a:t>
            </a:r>
            <a:endParaRPr lang="en-US" dirty="0"/>
          </a:p>
        </p:txBody>
      </p:sp>
      <p:sp>
        <p:nvSpPr>
          <p:cNvPr id="3" name="Slide Number Placeholder 2"/>
          <p:cNvSpPr>
            <a:spLocks noGrp="1"/>
          </p:cNvSpPr>
          <p:nvPr>
            <p:ph type="sldNum" sz="quarter" idx="17"/>
          </p:nvPr>
        </p:nvSpPr>
        <p:spPr/>
        <p:txBody>
          <a:bodyPr/>
          <a:lstStyle/>
          <a:p>
            <a:fld id="{280EF358-0A98-1F4A-A9F9-10605776E7D2}" type="slidenum">
              <a:rPr lang="en-US" smtClean="0"/>
              <a:t>37</a:t>
            </a:fld>
            <a:endParaRPr lang="en-US"/>
          </a:p>
        </p:txBody>
      </p:sp>
      <p:sp>
        <p:nvSpPr>
          <p:cNvPr id="8" name="Rectangle 7"/>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0000"/>
                </a:solidFill>
              </a:rPr>
              <a:t>Emissions</a:t>
            </a:r>
            <a:endParaRPr lang="en-US" b="1" dirty="0">
              <a:solidFill>
                <a:srgbClr val="FF0000"/>
              </a:solidFill>
            </a:endParaRPr>
          </a:p>
        </p:txBody>
      </p:sp>
      <p:pic>
        <p:nvPicPr>
          <p:cNvPr id="5" name="Content Placeholder 4"/>
          <p:cNvPicPr>
            <a:picLocks noGrp="1" noChangeAspect="1"/>
          </p:cNvPicPr>
          <p:nvPr>
            <p:ph idx="14"/>
          </p:nvPr>
        </p:nvPicPr>
        <p:blipFill>
          <a:blip r:embed="rId3">
            <a:extLst>
              <a:ext uri="{28A0092B-C50C-407E-A947-70E740481C1C}">
                <a14:useLocalDpi xmlns:a14="http://schemas.microsoft.com/office/drawing/2010/main" val="0"/>
              </a:ext>
            </a:extLst>
          </a:blip>
          <a:stretch>
            <a:fillRect/>
          </a:stretch>
        </p:blipFill>
        <p:spPr>
          <a:xfrm>
            <a:off x="599723" y="1214438"/>
            <a:ext cx="7944554" cy="4468812"/>
          </a:xfrm>
        </p:spPr>
      </p:pic>
      <p:sp>
        <p:nvSpPr>
          <p:cNvPr id="7" name="Content Placeholder 6"/>
          <p:cNvSpPr>
            <a:spLocks noGrp="1"/>
          </p:cNvSpPr>
          <p:nvPr>
            <p:ph idx="13"/>
          </p:nvPr>
        </p:nvSpPr>
        <p:spPr/>
        <p:txBody>
          <a:bodyPr/>
          <a:lstStyle/>
          <a:p>
            <a:endParaRPr lang="en-US"/>
          </a:p>
        </p:txBody>
      </p:sp>
    </p:spTree>
    <p:extLst>
      <p:ext uri="{BB962C8B-B14F-4D97-AF65-F5344CB8AC3E}">
        <p14:creationId xmlns:p14="http://schemas.microsoft.com/office/powerpoint/2010/main" val="388078721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is economic development?</a:t>
            </a:r>
            <a:endParaRPr lang="en-US" dirty="0"/>
          </a:p>
        </p:txBody>
      </p:sp>
      <p:sp>
        <p:nvSpPr>
          <p:cNvPr id="3" name="Slide Number Placeholder 2"/>
          <p:cNvSpPr>
            <a:spLocks noGrp="1"/>
          </p:cNvSpPr>
          <p:nvPr>
            <p:ph type="sldNum" sz="quarter" idx="17"/>
          </p:nvPr>
        </p:nvSpPr>
        <p:spPr/>
        <p:txBody>
          <a:bodyPr/>
          <a:lstStyle/>
          <a:p>
            <a:fld id="{280EF358-0A98-1F4A-A9F9-10605776E7D2}" type="slidenum">
              <a:rPr lang="en-US" smtClean="0"/>
              <a:t>38</a:t>
            </a:fld>
            <a:endParaRPr lang="en-US"/>
          </a:p>
        </p:txBody>
      </p:sp>
      <p:sp>
        <p:nvSpPr>
          <p:cNvPr id="8" name="Rectangle 7"/>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0000"/>
                </a:solidFill>
              </a:rPr>
              <a:t>Emissions</a:t>
            </a:r>
            <a:endParaRPr lang="en-US" b="1" dirty="0">
              <a:solidFill>
                <a:srgbClr val="FF0000"/>
              </a:solidFill>
            </a:endParaRPr>
          </a:p>
        </p:txBody>
      </p:sp>
      <p:sp>
        <p:nvSpPr>
          <p:cNvPr id="4" name="Content Placeholder 3"/>
          <p:cNvSpPr>
            <a:spLocks noGrp="1"/>
          </p:cNvSpPr>
          <p:nvPr>
            <p:ph idx="14"/>
          </p:nvPr>
        </p:nvSpPr>
        <p:spPr/>
        <p:txBody>
          <a:bodyPr/>
          <a:lstStyle/>
          <a:p>
            <a:pPr marL="342900" indent="-342900">
              <a:buFont typeface="Arial" panose="020B0604020202020204" pitchFamily="34" charset="0"/>
              <a:buChar char="•"/>
            </a:pPr>
            <a:r>
              <a:rPr lang="en-US" dirty="0" smtClean="0"/>
              <a:t>“The World GDP has returned to growth after the financial crisis.”</a:t>
            </a:r>
          </a:p>
          <a:p>
            <a:pPr marL="342900" indent="-342900">
              <a:buFont typeface="Arial" panose="020B0604020202020204" pitchFamily="34" charset="0"/>
              <a:buChar char="•"/>
            </a:pPr>
            <a:r>
              <a:rPr lang="en-US" dirty="0" smtClean="0"/>
              <a:t>“India’s GDP rose 5.6%.”</a:t>
            </a:r>
          </a:p>
          <a:p>
            <a:pPr marL="342900" indent="-342900">
              <a:buFont typeface="Arial" panose="020B0604020202020204" pitchFamily="34" charset="0"/>
              <a:buChar char="•"/>
            </a:pPr>
            <a:endParaRPr lang="en-US" dirty="0" smtClean="0"/>
          </a:p>
          <a:p>
            <a:pPr marL="342900" indent="-342900">
              <a:buFont typeface="Arial" panose="020B0604020202020204" pitchFamily="34" charset="0"/>
              <a:buChar char="•"/>
            </a:pPr>
            <a:r>
              <a:rPr lang="en-US" dirty="0" smtClean="0"/>
              <a:t>Growth in this way is an exponential function.</a:t>
            </a:r>
          </a:p>
          <a:p>
            <a:pPr marL="342900" indent="-342900">
              <a:buFont typeface="Arial" panose="020B0604020202020204" pitchFamily="34" charset="0"/>
              <a:buChar char="•"/>
            </a:pPr>
            <a:endParaRPr lang="en-US" dirty="0" smtClean="0"/>
          </a:p>
          <a:p>
            <a:pPr marL="342900" indent="-342900">
              <a:buFont typeface="Arial" panose="020B0604020202020204" pitchFamily="34" charset="0"/>
              <a:buChar char="•"/>
            </a:pPr>
            <a:r>
              <a:rPr lang="en-US" dirty="0" smtClean="0"/>
              <a:t>The assumption </a:t>
            </a:r>
            <a:r>
              <a:rPr lang="en-US" dirty="0"/>
              <a:t>is that our economies must keep growing for development</a:t>
            </a:r>
            <a:r>
              <a:rPr lang="en-US" dirty="0" smtClean="0"/>
              <a:t>.</a:t>
            </a:r>
            <a:endParaRPr lang="en-US" dirty="0"/>
          </a:p>
        </p:txBody>
      </p:sp>
      <p:sp>
        <p:nvSpPr>
          <p:cNvPr id="7" name="Content Placeholder 6"/>
          <p:cNvSpPr>
            <a:spLocks noGrp="1"/>
          </p:cNvSpPr>
          <p:nvPr>
            <p:ph idx="13"/>
          </p:nvPr>
        </p:nvSpPr>
        <p:spPr/>
        <p:txBody>
          <a:bodyPr/>
          <a:lstStyle/>
          <a:p>
            <a:endParaRPr lang="en-US"/>
          </a:p>
        </p:txBody>
      </p:sp>
    </p:spTree>
    <p:extLst>
      <p:ext uri="{BB962C8B-B14F-4D97-AF65-F5344CB8AC3E}">
        <p14:creationId xmlns:p14="http://schemas.microsoft.com/office/powerpoint/2010/main" val="409123734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is economic development?</a:t>
            </a:r>
            <a:endParaRPr lang="en-US" dirty="0"/>
          </a:p>
        </p:txBody>
      </p:sp>
      <p:sp>
        <p:nvSpPr>
          <p:cNvPr id="3" name="Slide Number Placeholder 2"/>
          <p:cNvSpPr>
            <a:spLocks noGrp="1"/>
          </p:cNvSpPr>
          <p:nvPr>
            <p:ph type="sldNum" sz="quarter" idx="17"/>
          </p:nvPr>
        </p:nvSpPr>
        <p:spPr/>
        <p:txBody>
          <a:bodyPr/>
          <a:lstStyle/>
          <a:p>
            <a:fld id="{280EF358-0A98-1F4A-A9F9-10605776E7D2}" type="slidenum">
              <a:rPr lang="en-US" smtClean="0"/>
              <a:t>39</a:t>
            </a:fld>
            <a:endParaRPr lang="en-US"/>
          </a:p>
        </p:txBody>
      </p:sp>
      <p:sp>
        <p:nvSpPr>
          <p:cNvPr id="8" name="Rectangle 7"/>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0000"/>
                </a:solidFill>
              </a:rPr>
              <a:t>Emissions</a:t>
            </a:r>
            <a:endParaRPr lang="en-US" b="1" dirty="0">
              <a:solidFill>
                <a:srgbClr val="FF0000"/>
              </a:solidFill>
            </a:endParaRPr>
          </a:p>
        </p:txBody>
      </p:sp>
      <p:sp>
        <p:nvSpPr>
          <p:cNvPr id="4" name="Content Placeholder 3"/>
          <p:cNvSpPr>
            <a:spLocks noGrp="1"/>
          </p:cNvSpPr>
          <p:nvPr>
            <p:ph idx="14"/>
          </p:nvPr>
        </p:nvSpPr>
        <p:spPr>
          <a:xfrm>
            <a:off x="223157" y="1213757"/>
            <a:ext cx="8697686" cy="5142594"/>
          </a:xfrm>
        </p:spPr>
        <p:txBody>
          <a:bodyPr/>
          <a:lstStyle/>
          <a:p>
            <a:pPr marL="342900" indent="-342900">
              <a:buFont typeface="Arial" panose="020B0604020202020204" pitchFamily="34" charset="0"/>
              <a:buChar char="•"/>
            </a:pPr>
            <a:r>
              <a:rPr lang="en-US" dirty="0" smtClean="0"/>
              <a:t>Growth </a:t>
            </a:r>
            <a:r>
              <a:rPr lang="x-none" dirty="0" smtClean="0">
                <a:sym typeface="Wingdings" panose="05000000000000000000" pitchFamily="2" charset="2"/>
              </a:rPr>
              <a:t></a:t>
            </a:r>
            <a:r>
              <a:rPr lang="en-US" dirty="0" smtClean="0">
                <a:sym typeface="Wingdings" panose="05000000000000000000" pitchFamily="2" charset="2"/>
              </a:rPr>
              <a:t> Increasing consumption </a:t>
            </a:r>
            <a:r>
              <a:rPr lang="x-none" dirty="0" smtClean="0">
                <a:sym typeface="Wingdings" panose="05000000000000000000" pitchFamily="2" charset="2"/>
              </a:rPr>
              <a:t></a:t>
            </a:r>
            <a:r>
              <a:rPr lang="en-US" dirty="0" smtClean="0">
                <a:sym typeface="Wingdings" panose="05000000000000000000" pitchFamily="2" charset="2"/>
              </a:rPr>
              <a:t> uses physical resources</a:t>
            </a:r>
            <a:r>
              <a:rPr lang="en-US" dirty="0" smtClean="0"/>
              <a:t>.</a:t>
            </a:r>
          </a:p>
          <a:p>
            <a:pPr marL="342900" indent="-342900">
              <a:buFont typeface="Arial" panose="020B0604020202020204" pitchFamily="34" charset="0"/>
              <a:buChar char="•"/>
            </a:pPr>
            <a:endParaRPr lang="en-US" dirty="0" smtClean="0"/>
          </a:p>
          <a:p>
            <a:pPr marL="342900" indent="-342900">
              <a:buFont typeface="Arial" panose="020B0604020202020204" pitchFamily="34" charset="0"/>
              <a:buChar char="•"/>
            </a:pPr>
            <a:r>
              <a:rPr lang="en-US" dirty="0" smtClean="0"/>
              <a:t>In this perspective: economic growth has necessarily caused environmental damage: pollution and climate change.</a:t>
            </a:r>
          </a:p>
          <a:p>
            <a:pPr marL="342900" indent="-342900">
              <a:buFont typeface="Arial" panose="020B0604020202020204" pitchFamily="34" charset="0"/>
              <a:buChar char="•"/>
            </a:pPr>
            <a:endParaRPr lang="en-US" dirty="0" smtClean="0"/>
          </a:p>
          <a:p>
            <a:pPr marL="342900" indent="-342900">
              <a:buFont typeface="Arial" panose="020B0604020202020204" pitchFamily="34" charset="0"/>
              <a:buChar char="•"/>
            </a:pPr>
            <a:r>
              <a:rPr lang="en-US" dirty="0" smtClean="0"/>
              <a:t>The concept of infinite and increasingly faster economic growth based on natural resources on a planet with finite resources is flawed.</a:t>
            </a:r>
            <a:endParaRPr lang="en-US" dirty="0"/>
          </a:p>
        </p:txBody>
      </p:sp>
    </p:spTree>
    <p:extLst>
      <p:ext uri="{BB962C8B-B14F-4D97-AF65-F5344CB8AC3E}">
        <p14:creationId xmlns:p14="http://schemas.microsoft.com/office/powerpoint/2010/main" val="27100307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Climate is different from weather</a:t>
            </a:r>
          </a:p>
        </p:txBody>
      </p:sp>
      <p:sp>
        <p:nvSpPr>
          <p:cNvPr id="3" name="Content Placeholder 2"/>
          <p:cNvSpPr>
            <a:spLocks noGrp="1"/>
          </p:cNvSpPr>
          <p:nvPr>
            <p:ph idx="13"/>
          </p:nvPr>
        </p:nvSpPr>
        <p:spPr/>
        <p:txBody>
          <a:bodyPr/>
          <a:lstStyle/>
          <a:p>
            <a:endParaRPr lang="en-US"/>
          </a:p>
        </p:txBody>
      </p:sp>
      <p:sp>
        <p:nvSpPr>
          <p:cNvPr id="4" name="Content Placeholder 3"/>
          <p:cNvSpPr>
            <a:spLocks noGrp="1"/>
          </p:cNvSpPr>
          <p:nvPr>
            <p:ph idx="14"/>
          </p:nvPr>
        </p:nvSpPr>
        <p:spPr/>
        <p:txBody>
          <a:bodyPr/>
          <a:lstStyle/>
          <a:p>
            <a:pPr marL="342900" indent="-342900">
              <a:buFont typeface="Arial" charset="0"/>
              <a:buChar char="•"/>
            </a:pPr>
            <a:endParaRPr lang="en-US" dirty="0"/>
          </a:p>
          <a:p>
            <a:pPr marL="342900" indent="-342900">
              <a:buFont typeface="Arial" charset="0"/>
              <a:buChar char="•"/>
            </a:pPr>
            <a:r>
              <a:rPr lang="en-US" b="1" dirty="0" smtClean="0"/>
              <a:t>Climate</a:t>
            </a:r>
            <a:r>
              <a:rPr lang="en-US" dirty="0" smtClean="0"/>
              <a:t>: carry your rain jacket from December to February.</a:t>
            </a:r>
          </a:p>
          <a:p>
            <a:pPr marL="342900" indent="-342900">
              <a:buFont typeface="Arial" charset="0"/>
              <a:buChar char="•"/>
            </a:pPr>
            <a:endParaRPr lang="en-US" dirty="0"/>
          </a:p>
          <a:p>
            <a:pPr marL="342900" indent="-342900">
              <a:buFont typeface="Arial" charset="0"/>
              <a:buChar char="•"/>
            </a:pPr>
            <a:r>
              <a:rPr lang="en-US" b="1" dirty="0" smtClean="0"/>
              <a:t>Weather</a:t>
            </a:r>
            <a:r>
              <a:rPr lang="en-US" dirty="0" smtClean="0"/>
              <a:t>: do you have to use your jacket on 20</a:t>
            </a:r>
            <a:r>
              <a:rPr lang="en-US" baseline="30000" dirty="0" smtClean="0"/>
              <a:t>th</a:t>
            </a:r>
            <a:r>
              <a:rPr lang="en-US" dirty="0" smtClean="0"/>
              <a:t> January?</a:t>
            </a:r>
            <a:endParaRPr lang="en-US" dirty="0"/>
          </a:p>
        </p:txBody>
      </p:sp>
      <p:sp>
        <p:nvSpPr>
          <p:cNvPr id="5" name="Slide Number Placeholder 4"/>
          <p:cNvSpPr>
            <a:spLocks noGrp="1"/>
          </p:cNvSpPr>
          <p:nvPr>
            <p:ph type="sldNum" sz="quarter" idx="17"/>
          </p:nvPr>
        </p:nvSpPr>
        <p:spPr/>
        <p:txBody>
          <a:bodyPr/>
          <a:lstStyle/>
          <a:p>
            <a:fld id="{280EF358-0A98-1F4A-A9F9-10605776E7D2}" type="slidenum">
              <a:rPr lang="en-US" smtClean="0"/>
              <a:t>4</a:t>
            </a:fld>
            <a:endParaRPr lang="en-US"/>
          </a:p>
        </p:txBody>
      </p:sp>
      <p:sp>
        <p:nvSpPr>
          <p:cNvPr id="6" name="Rectangle 5"/>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0000"/>
                </a:solidFill>
              </a:rPr>
              <a:t>Climate vs weather</a:t>
            </a:r>
          </a:p>
        </p:txBody>
      </p:sp>
    </p:spTree>
    <p:extLst>
      <p:ext uri="{BB962C8B-B14F-4D97-AF65-F5344CB8AC3E}">
        <p14:creationId xmlns:p14="http://schemas.microsoft.com/office/powerpoint/2010/main" val="40146353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are the alternatives?</a:t>
            </a:r>
            <a:endParaRPr lang="en-US" dirty="0"/>
          </a:p>
        </p:txBody>
      </p:sp>
      <p:sp>
        <p:nvSpPr>
          <p:cNvPr id="3" name="Slide Number Placeholder 2"/>
          <p:cNvSpPr>
            <a:spLocks noGrp="1"/>
          </p:cNvSpPr>
          <p:nvPr>
            <p:ph type="sldNum" sz="quarter" idx="17"/>
          </p:nvPr>
        </p:nvSpPr>
        <p:spPr/>
        <p:txBody>
          <a:bodyPr/>
          <a:lstStyle/>
          <a:p>
            <a:fld id="{280EF358-0A98-1F4A-A9F9-10605776E7D2}" type="slidenum">
              <a:rPr lang="en-US" smtClean="0"/>
              <a:t>40</a:t>
            </a:fld>
            <a:endParaRPr lang="en-US"/>
          </a:p>
        </p:txBody>
      </p:sp>
      <p:sp>
        <p:nvSpPr>
          <p:cNvPr id="8" name="Rectangle 7"/>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0000"/>
                </a:solidFill>
              </a:rPr>
              <a:t>Emissions</a:t>
            </a:r>
            <a:endParaRPr lang="en-US" b="1" dirty="0">
              <a:solidFill>
                <a:srgbClr val="FF0000"/>
              </a:solidFill>
            </a:endParaRPr>
          </a:p>
        </p:txBody>
      </p:sp>
      <p:sp>
        <p:nvSpPr>
          <p:cNvPr id="4" name="Content Placeholder 3"/>
          <p:cNvSpPr>
            <a:spLocks noGrp="1"/>
          </p:cNvSpPr>
          <p:nvPr>
            <p:ph idx="14"/>
          </p:nvPr>
        </p:nvSpPr>
        <p:spPr>
          <a:xfrm>
            <a:off x="216978" y="950521"/>
            <a:ext cx="8697686" cy="5142594"/>
          </a:xfrm>
        </p:spPr>
        <p:txBody>
          <a:bodyPr/>
          <a:lstStyle/>
          <a:p>
            <a:pPr marL="342900" indent="-342900">
              <a:buFont typeface="Arial" panose="020B0604020202020204" pitchFamily="34" charset="0"/>
              <a:buChar char="•"/>
            </a:pPr>
            <a:r>
              <a:rPr lang="en-US" dirty="0" smtClean="0"/>
              <a:t>Increases in efficiency?</a:t>
            </a:r>
          </a:p>
          <a:p>
            <a:pPr marL="342900" indent="-342900">
              <a:buFont typeface="Arial" panose="020B0604020202020204" pitchFamily="34" charset="0"/>
              <a:buChar char="•"/>
            </a:pPr>
            <a:endParaRPr lang="en-US" dirty="0" smtClean="0"/>
          </a:p>
          <a:p>
            <a:pPr marL="342900" indent="-342900">
              <a:buFont typeface="Arial" panose="020B0604020202020204" pitchFamily="34" charset="0"/>
              <a:buChar char="•"/>
            </a:pPr>
            <a:r>
              <a:rPr lang="en-US" dirty="0" smtClean="0"/>
              <a:t>Steady state economy?</a:t>
            </a:r>
          </a:p>
          <a:p>
            <a:pPr marL="342900" indent="-342900">
              <a:buFont typeface="Arial" panose="020B0604020202020204" pitchFamily="34" charset="0"/>
              <a:buChar char="•"/>
            </a:pPr>
            <a:endParaRPr lang="en-US" dirty="0" smtClean="0"/>
          </a:p>
          <a:p>
            <a:pPr marL="342900" indent="-342900">
              <a:buFont typeface="Arial" panose="020B0604020202020204" pitchFamily="34" charset="0"/>
              <a:buChar char="•"/>
            </a:pPr>
            <a:r>
              <a:rPr lang="en-US" dirty="0" smtClean="0"/>
              <a:t>Using other indicators than economic growth for human development: any merit to “Gross </a:t>
            </a:r>
            <a:r>
              <a:rPr lang="en-US" dirty="0"/>
              <a:t>H</a:t>
            </a:r>
            <a:r>
              <a:rPr lang="en-US" dirty="0" smtClean="0"/>
              <a:t>appiness Index” used in Bhutan?</a:t>
            </a:r>
          </a:p>
          <a:p>
            <a:pPr marL="342900" indent="-342900">
              <a:buFont typeface="Arial" panose="020B0604020202020204" pitchFamily="34" charset="0"/>
              <a:buChar char="•"/>
            </a:pPr>
            <a:endParaRPr lang="en-US" dirty="0" smtClean="0"/>
          </a:p>
          <a:p>
            <a:pPr marL="342900" indent="-342900">
              <a:buFont typeface="Arial" panose="020B0604020202020204" pitchFamily="34" charset="0"/>
              <a:buChar char="•"/>
            </a:pPr>
            <a:r>
              <a:rPr lang="en-US" dirty="0" smtClean="0"/>
              <a:t>We may have to voluntarily reduce our consumption.</a:t>
            </a:r>
            <a:endParaRPr lang="en-US" dirty="0"/>
          </a:p>
        </p:txBody>
      </p:sp>
    </p:spTree>
    <p:extLst>
      <p:ext uri="{BB962C8B-B14F-4D97-AF65-F5344CB8AC3E}">
        <p14:creationId xmlns:p14="http://schemas.microsoft.com/office/powerpoint/2010/main" val="16490440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7"/>
          </p:nvPr>
        </p:nvSpPr>
        <p:spPr/>
        <p:txBody>
          <a:bodyPr/>
          <a:lstStyle/>
          <a:p>
            <a:fld id="{280EF358-0A98-1F4A-A9F9-10605776E7D2}" type="slidenum">
              <a:rPr lang="en-US" smtClean="0"/>
              <a:t>41</a:t>
            </a:fld>
            <a:endParaRPr lang="en-US"/>
          </a:p>
        </p:txBody>
      </p:sp>
      <p:sp>
        <p:nvSpPr>
          <p:cNvPr id="6" name="TextBox 5"/>
          <p:cNvSpPr txBox="1"/>
          <p:nvPr/>
        </p:nvSpPr>
        <p:spPr>
          <a:xfrm>
            <a:off x="0" y="3348681"/>
            <a:ext cx="9143999" cy="461665"/>
          </a:xfrm>
          <a:prstGeom prst="rect">
            <a:avLst/>
          </a:prstGeom>
          <a:noFill/>
        </p:spPr>
        <p:txBody>
          <a:bodyPr wrap="square" rtlCol="0">
            <a:spAutoFit/>
          </a:bodyPr>
          <a:lstStyle/>
          <a:p>
            <a:pPr algn="ctr"/>
            <a:r>
              <a:rPr lang="en-US" sz="2400" b="1" dirty="0" smtClean="0">
                <a:solidFill>
                  <a:schemeClr val="tx1">
                    <a:lumMod val="50000"/>
                    <a:lumOff val="50000"/>
                  </a:schemeClr>
                </a:solidFill>
              </a:rPr>
              <a:t>Why are we so bad at thinking about climate change?</a:t>
            </a:r>
            <a:endParaRPr lang="en-US" sz="2400" b="1" dirty="0">
              <a:solidFill>
                <a:schemeClr val="tx1">
                  <a:lumMod val="50000"/>
                  <a:lumOff val="50000"/>
                </a:schemeClr>
              </a:solidFill>
            </a:endParaRPr>
          </a:p>
        </p:txBody>
      </p:sp>
      <p:sp>
        <p:nvSpPr>
          <p:cNvPr id="4" name="Rectangle 3"/>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rgbClr val="FF0000"/>
              </a:solidFill>
            </a:endParaRPr>
          </a:p>
        </p:txBody>
      </p:sp>
    </p:spTree>
    <p:extLst>
      <p:ext uri="{BB962C8B-B14F-4D97-AF65-F5344CB8AC3E}">
        <p14:creationId xmlns:p14="http://schemas.microsoft.com/office/powerpoint/2010/main" val="378268933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Scientist and public opinions differ</a:t>
            </a:r>
            <a:endParaRPr lang="en-US" dirty="0"/>
          </a:p>
        </p:txBody>
      </p:sp>
      <p:sp>
        <p:nvSpPr>
          <p:cNvPr id="3" name="Slide Number Placeholder 2"/>
          <p:cNvSpPr>
            <a:spLocks noGrp="1"/>
          </p:cNvSpPr>
          <p:nvPr>
            <p:ph type="sldNum" sz="quarter" idx="17"/>
          </p:nvPr>
        </p:nvSpPr>
        <p:spPr/>
        <p:txBody>
          <a:bodyPr/>
          <a:lstStyle/>
          <a:p>
            <a:fld id="{280EF358-0A98-1F4A-A9F9-10605776E7D2}" type="slidenum">
              <a:rPr lang="en-US" smtClean="0"/>
              <a:t>42</a:t>
            </a:fld>
            <a:endParaRPr lang="en-US"/>
          </a:p>
        </p:txBody>
      </p:sp>
      <p:sp>
        <p:nvSpPr>
          <p:cNvPr id="8" name="Rectangle 7"/>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0000"/>
                </a:solidFill>
              </a:rPr>
              <a:t>Emissions</a:t>
            </a:r>
            <a:endParaRPr lang="en-US" b="1" dirty="0">
              <a:solidFill>
                <a:srgbClr val="FF0000"/>
              </a:solidFill>
            </a:endParaRPr>
          </a:p>
        </p:txBody>
      </p:sp>
      <p:pic>
        <p:nvPicPr>
          <p:cNvPr id="5" name="Content Placeholder 4"/>
          <p:cNvPicPr>
            <a:picLocks noGrp="1" noChangeAspect="1"/>
          </p:cNvPicPr>
          <p:nvPr>
            <p:ph idx="14"/>
          </p:nvPr>
        </p:nvPicPr>
        <p:blipFill rotWithShape="1">
          <a:blip r:embed="rId3">
            <a:extLst>
              <a:ext uri="{28A0092B-C50C-407E-A947-70E740481C1C}">
                <a14:useLocalDpi xmlns:a14="http://schemas.microsoft.com/office/drawing/2010/main" val="0"/>
              </a:ext>
            </a:extLst>
          </a:blip>
          <a:srcRect t="5000" b="29798"/>
          <a:stretch/>
        </p:blipFill>
        <p:spPr>
          <a:xfrm>
            <a:off x="223157" y="1381281"/>
            <a:ext cx="8770086" cy="4288732"/>
          </a:xfrm>
          <a:ln>
            <a:solidFill>
              <a:schemeClr val="tx1"/>
            </a:solidFill>
          </a:ln>
        </p:spPr>
      </p:pic>
      <p:sp>
        <p:nvSpPr>
          <p:cNvPr id="9" name="Content Placeholder 5"/>
          <p:cNvSpPr>
            <a:spLocks noGrp="1"/>
          </p:cNvSpPr>
          <p:nvPr>
            <p:ph idx="13"/>
          </p:nvPr>
        </p:nvSpPr>
        <p:spPr>
          <a:xfrm>
            <a:off x="216978" y="6075432"/>
            <a:ext cx="8697686" cy="782568"/>
          </a:xfrm>
        </p:spPr>
        <p:txBody>
          <a:bodyPr/>
          <a:lstStyle/>
          <a:p>
            <a:r>
              <a:rPr lang="en-US" dirty="0" smtClean="0"/>
              <a:t>When </a:t>
            </a:r>
            <a:r>
              <a:rPr lang="en-US" dirty="0"/>
              <a:t>the Science is Not Enough: Communicating the Consensus on Climate </a:t>
            </a:r>
            <a:r>
              <a:rPr lang="en-US" dirty="0" smtClean="0"/>
              <a:t>Change, </a:t>
            </a:r>
            <a:r>
              <a:rPr lang="en-US" dirty="0"/>
              <a:t>PLOS, Sam Illingworth </a:t>
            </a:r>
            <a:r>
              <a:rPr lang="en-US" dirty="0" smtClean="0"/>
              <a:t> (2015)</a:t>
            </a:r>
            <a:endParaRPr lang="en-US" dirty="0"/>
          </a:p>
        </p:txBody>
      </p:sp>
    </p:spTree>
    <p:extLst>
      <p:ext uri="{BB962C8B-B14F-4D97-AF65-F5344CB8AC3E}">
        <p14:creationId xmlns:p14="http://schemas.microsoft.com/office/powerpoint/2010/main" val="120559883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psychology of climate change (lack of) action</a:t>
            </a:r>
            <a:endParaRPr lang="en-US" dirty="0"/>
          </a:p>
        </p:txBody>
      </p:sp>
      <p:sp>
        <p:nvSpPr>
          <p:cNvPr id="3" name="Slide Number Placeholder 2"/>
          <p:cNvSpPr>
            <a:spLocks noGrp="1"/>
          </p:cNvSpPr>
          <p:nvPr>
            <p:ph type="sldNum" sz="quarter" idx="17"/>
          </p:nvPr>
        </p:nvSpPr>
        <p:spPr/>
        <p:txBody>
          <a:bodyPr/>
          <a:lstStyle/>
          <a:p>
            <a:fld id="{280EF358-0A98-1F4A-A9F9-10605776E7D2}" type="slidenum">
              <a:rPr lang="en-US" smtClean="0"/>
              <a:t>43</a:t>
            </a:fld>
            <a:endParaRPr lang="en-US"/>
          </a:p>
        </p:txBody>
      </p:sp>
      <p:sp>
        <p:nvSpPr>
          <p:cNvPr id="8" name="Rectangle 7"/>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0000"/>
                </a:solidFill>
              </a:rPr>
              <a:t>Emissions</a:t>
            </a:r>
            <a:endParaRPr lang="en-US" b="1" dirty="0">
              <a:solidFill>
                <a:srgbClr val="FF0000"/>
              </a:solidFill>
            </a:endParaRPr>
          </a:p>
        </p:txBody>
      </p:sp>
      <p:sp>
        <p:nvSpPr>
          <p:cNvPr id="4" name="Content Placeholder 3"/>
          <p:cNvSpPr>
            <a:spLocks noGrp="1"/>
          </p:cNvSpPr>
          <p:nvPr>
            <p:ph idx="14"/>
          </p:nvPr>
        </p:nvSpPr>
        <p:spPr>
          <a:xfrm>
            <a:off x="223157" y="1213757"/>
            <a:ext cx="8697686" cy="5142594"/>
          </a:xfrm>
        </p:spPr>
        <p:txBody>
          <a:bodyPr/>
          <a:lstStyle/>
          <a:p>
            <a:pPr marL="342900" indent="-342900">
              <a:buFont typeface="Arial" panose="020B0604020202020204" pitchFamily="34" charset="0"/>
              <a:buChar char="•"/>
            </a:pPr>
            <a:r>
              <a:rPr lang="en-US" dirty="0" smtClean="0"/>
              <a:t>Climate change is gradual, hard to observe and indefinite in its eventual magnitude.</a:t>
            </a:r>
          </a:p>
          <a:p>
            <a:pPr marL="342900" indent="-342900">
              <a:buFont typeface="Arial" panose="020B0604020202020204" pitchFamily="34" charset="0"/>
              <a:buChar char="•"/>
            </a:pPr>
            <a:endParaRPr lang="en-US" dirty="0" smtClean="0"/>
          </a:p>
          <a:p>
            <a:pPr marL="342900" indent="-342900">
              <a:buFont typeface="Arial" panose="020B0604020202020204" pitchFamily="34" charset="0"/>
              <a:buChar char="•"/>
            </a:pPr>
            <a:r>
              <a:rPr lang="en-US" dirty="0" smtClean="0"/>
              <a:t>We have to make sacrifices today to prevent unclear costs in the future.</a:t>
            </a:r>
          </a:p>
          <a:p>
            <a:pPr marL="342900" indent="-342900">
              <a:buFont typeface="Arial" panose="020B0604020202020204" pitchFamily="34" charset="0"/>
              <a:buChar char="•"/>
            </a:pPr>
            <a:endParaRPr lang="en-US" dirty="0" smtClean="0"/>
          </a:p>
          <a:p>
            <a:pPr marL="342900" indent="-342900">
              <a:buFont typeface="Arial" panose="020B0604020202020204" pitchFamily="34" charset="0"/>
              <a:buChar char="•"/>
            </a:pPr>
            <a:r>
              <a:rPr lang="en-US" dirty="0" smtClean="0"/>
              <a:t>There is no clear enemy.</a:t>
            </a:r>
            <a:endParaRPr lang="en-US" dirty="0"/>
          </a:p>
        </p:txBody>
      </p:sp>
    </p:spTree>
    <p:extLst>
      <p:ext uri="{BB962C8B-B14F-4D97-AF65-F5344CB8AC3E}">
        <p14:creationId xmlns:p14="http://schemas.microsoft.com/office/powerpoint/2010/main" val="52551000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The psychology of climate change (lack of) action</a:t>
            </a:r>
          </a:p>
        </p:txBody>
      </p:sp>
      <p:sp>
        <p:nvSpPr>
          <p:cNvPr id="3" name="Slide Number Placeholder 2"/>
          <p:cNvSpPr>
            <a:spLocks noGrp="1"/>
          </p:cNvSpPr>
          <p:nvPr>
            <p:ph type="sldNum" sz="quarter" idx="17"/>
          </p:nvPr>
        </p:nvSpPr>
        <p:spPr/>
        <p:txBody>
          <a:bodyPr/>
          <a:lstStyle/>
          <a:p>
            <a:fld id="{280EF358-0A98-1F4A-A9F9-10605776E7D2}" type="slidenum">
              <a:rPr lang="en-US" smtClean="0"/>
              <a:t>44</a:t>
            </a:fld>
            <a:endParaRPr lang="en-US"/>
          </a:p>
        </p:txBody>
      </p:sp>
      <p:sp>
        <p:nvSpPr>
          <p:cNvPr id="8" name="Rectangle 7"/>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0000"/>
                </a:solidFill>
              </a:rPr>
              <a:t>Emissions</a:t>
            </a:r>
            <a:endParaRPr lang="en-US" b="1" dirty="0">
              <a:solidFill>
                <a:srgbClr val="FF0000"/>
              </a:solidFill>
            </a:endParaRPr>
          </a:p>
        </p:txBody>
      </p:sp>
      <p:sp>
        <p:nvSpPr>
          <p:cNvPr id="4" name="Content Placeholder 3"/>
          <p:cNvSpPr>
            <a:spLocks noGrp="1"/>
          </p:cNvSpPr>
          <p:nvPr>
            <p:ph idx="14"/>
          </p:nvPr>
        </p:nvSpPr>
        <p:spPr>
          <a:xfrm>
            <a:off x="223157" y="1213757"/>
            <a:ext cx="8697686" cy="5142594"/>
          </a:xfrm>
        </p:spPr>
        <p:txBody>
          <a:bodyPr/>
          <a:lstStyle/>
          <a:p>
            <a:pPr marL="342900" indent="-342900">
              <a:buFont typeface="Arial" panose="020B0604020202020204" pitchFamily="34" charset="0"/>
              <a:buChar char="•"/>
            </a:pPr>
            <a:r>
              <a:rPr lang="en-US" u="sng" dirty="0" smtClean="0"/>
              <a:t>We</a:t>
            </a:r>
            <a:r>
              <a:rPr lang="en-US" dirty="0" smtClean="0"/>
              <a:t> are to blame, and everyone we know: it’s in our self interest to discredit it or even deny it.</a:t>
            </a:r>
          </a:p>
          <a:p>
            <a:pPr marL="342900" indent="-342900">
              <a:buFont typeface="Arial" panose="020B0604020202020204" pitchFamily="34" charset="0"/>
              <a:buChar char="•"/>
            </a:pPr>
            <a:endParaRPr lang="en-US" dirty="0" smtClean="0"/>
          </a:p>
          <a:p>
            <a:pPr marL="342900" indent="-342900">
              <a:buFont typeface="Arial" panose="020B0604020202020204" pitchFamily="34" charset="0"/>
              <a:buChar char="•"/>
            </a:pPr>
            <a:r>
              <a:rPr lang="en-US" dirty="0" smtClean="0"/>
              <a:t>Green movements communicate individual responsibility, which can lead to resentment.</a:t>
            </a:r>
          </a:p>
        </p:txBody>
      </p:sp>
    </p:spTree>
    <p:extLst>
      <p:ext uri="{BB962C8B-B14F-4D97-AF65-F5344CB8AC3E}">
        <p14:creationId xmlns:p14="http://schemas.microsoft.com/office/powerpoint/2010/main" val="103528500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So how do we change that?</a:t>
            </a:r>
            <a:endParaRPr lang="en-US" dirty="0"/>
          </a:p>
        </p:txBody>
      </p:sp>
      <p:sp>
        <p:nvSpPr>
          <p:cNvPr id="3" name="Slide Number Placeholder 2"/>
          <p:cNvSpPr>
            <a:spLocks noGrp="1"/>
          </p:cNvSpPr>
          <p:nvPr>
            <p:ph type="sldNum" sz="quarter" idx="17"/>
          </p:nvPr>
        </p:nvSpPr>
        <p:spPr/>
        <p:txBody>
          <a:bodyPr/>
          <a:lstStyle/>
          <a:p>
            <a:fld id="{280EF358-0A98-1F4A-A9F9-10605776E7D2}" type="slidenum">
              <a:rPr lang="en-US" smtClean="0"/>
              <a:t>45</a:t>
            </a:fld>
            <a:endParaRPr lang="en-US"/>
          </a:p>
        </p:txBody>
      </p:sp>
      <p:sp>
        <p:nvSpPr>
          <p:cNvPr id="8" name="Rectangle 7"/>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0000"/>
                </a:solidFill>
              </a:rPr>
              <a:t>Emissions</a:t>
            </a:r>
            <a:endParaRPr lang="en-US" b="1" dirty="0">
              <a:solidFill>
                <a:srgbClr val="FF0000"/>
              </a:solidFill>
            </a:endParaRPr>
          </a:p>
        </p:txBody>
      </p:sp>
      <p:sp>
        <p:nvSpPr>
          <p:cNvPr id="4" name="Content Placeholder 3"/>
          <p:cNvSpPr>
            <a:spLocks noGrp="1"/>
          </p:cNvSpPr>
          <p:nvPr>
            <p:ph idx="14"/>
          </p:nvPr>
        </p:nvSpPr>
        <p:spPr>
          <a:xfrm>
            <a:off x="223157" y="1213757"/>
            <a:ext cx="8697686" cy="5142594"/>
          </a:xfrm>
        </p:spPr>
        <p:txBody>
          <a:bodyPr/>
          <a:lstStyle/>
          <a:p>
            <a:pPr marL="342900" indent="-342900">
              <a:buFont typeface="Arial" panose="020B0604020202020204" pitchFamily="34" charset="0"/>
              <a:buChar char="•"/>
            </a:pPr>
            <a:r>
              <a:rPr lang="en-US" dirty="0" smtClean="0"/>
              <a:t>It is the health, economics and humans rights concerns of climate change that are more likely to motivation action.</a:t>
            </a:r>
          </a:p>
          <a:p>
            <a:pPr marL="342900" indent="-342900">
              <a:buFont typeface="Arial" panose="020B0604020202020204" pitchFamily="34" charset="0"/>
              <a:buChar char="•"/>
            </a:pPr>
            <a:endParaRPr lang="en-US" u="sng" dirty="0" smtClean="0"/>
          </a:p>
          <a:p>
            <a:pPr marL="342900" indent="-342900">
              <a:buFont typeface="Arial" panose="020B0604020202020204" pitchFamily="34" charset="0"/>
              <a:buChar char="•"/>
            </a:pPr>
            <a:r>
              <a:rPr lang="en-US" dirty="0" smtClean="0"/>
              <a:t>Switch to renewable energy and sustainable living: worthy objectives irrespective of climate change.</a:t>
            </a:r>
          </a:p>
        </p:txBody>
      </p:sp>
    </p:spTree>
    <p:extLst>
      <p:ext uri="{BB962C8B-B14F-4D97-AF65-F5344CB8AC3E}">
        <p14:creationId xmlns:p14="http://schemas.microsoft.com/office/powerpoint/2010/main" val="101436269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15900" y="-203200"/>
            <a:ext cx="9550400" cy="74549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Slide Number Placeholder 4"/>
          <p:cNvSpPr>
            <a:spLocks noGrp="1"/>
          </p:cNvSpPr>
          <p:nvPr>
            <p:ph type="sldNum" sz="quarter" idx="17"/>
          </p:nvPr>
        </p:nvSpPr>
        <p:spPr/>
        <p:txBody>
          <a:bodyPr/>
          <a:lstStyle/>
          <a:p>
            <a:fld id="{280EF358-0A98-1F4A-A9F9-10605776E7D2}" type="slidenum">
              <a:rPr lang="en-US" smtClean="0"/>
              <a:t>46</a:t>
            </a:fld>
            <a:endParaRPr lang="en-US"/>
          </a:p>
        </p:txBody>
      </p:sp>
      <p:sp>
        <p:nvSpPr>
          <p:cNvPr id="2" name="TextBox 1"/>
          <p:cNvSpPr txBox="1"/>
          <p:nvPr/>
        </p:nvSpPr>
        <p:spPr>
          <a:xfrm>
            <a:off x="-215900" y="-24278"/>
            <a:ext cx="9550400" cy="861774"/>
          </a:xfrm>
          <a:prstGeom prst="rect">
            <a:avLst/>
          </a:prstGeom>
          <a:noFill/>
        </p:spPr>
        <p:txBody>
          <a:bodyPr wrap="square" rtlCol="0">
            <a:spAutoFit/>
          </a:bodyPr>
          <a:lstStyle/>
          <a:p>
            <a:pPr algn="ctr"/>
            <a:r>
              <a:rPr lang="en-US" sz="5000" b="1" dirty="0" smtClean="0">
                <a:solidFill>
                  <a:srgbClr val="FF0000"/>
                </a:solidFill>
              </a:rPr>
              <a:t>Thank you</a:t>
            </a:r>
            <a:endParaRPr lang="en-US" sz="5000" b="1" dirty="0">
              <a:solidFill>
                <a:srgbClr val="FF0000"/>
              </a:solidFill>
            </a:endParaRPr>
          </a:p>
        </p:txBody>
      </p:sp>
      <p:sp>
        <p:nvSpPr>
          <p:cNvPr id="3" name="Content Placeholder 2"/>
          <p:cNvSpPr>
            <a:spLocks noGrp="1"/>
          </p:cNvSpPr>
          <p:nvPr>
            <p:ph idx="14"/>
          </p:nvPr>
        </p:nvSpPr>
        <p:spPr/>
        <p:txBody>
          <a:bodyPr/>
          <a:lstStyle/>
          <a:p>
            <a:endParaRPr lang="en-US"/>
          </a:p>
        </p:txBody>
      </p:sp>
    </p:spTree>
    <p:extLst>
      <p:ext uri="{BB962C8B-B14F-4D97-AF65-F5344CB8AC3E}">
        <p14:creationId xmlns:p14="http://schemas.microsoft.com/office/powerpoint/2010/main" val="105554693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7"/>
          </p:nvPr>
        </p:nvSpPr>
        <p:spPr/>
        <p:txBody>
          <a:bodyPr/>
          <a:lstStyle/>
          <a:p>
            <a:fld id="{280EF358-0A98-1F4A-A9F9-10605776E7D2}" type="slidenum">
              <a:rPr lang="en-US" smtClean="0"/>
              <a:t>47</a:t>
            </a:fld>
            <a:endParaRPr lang="en-US"/>
          </a:p>
        </p:txBody>
      </p:sp>
      <p:sp>
        <p:nvSpPr>
          <p:cNvPr id="6" name="TextBox 5"/>
          <p:cNvSpPr txBox="1"/>
          <p:nvPr/>
        </p:nvSpPr>
        <p:spPr>
          <a:xfrm>
            <a:off x="0" y="3348681"/>
            <a:ext cx="9143999" cy="461665"/>
          </a:xfrm>
          <a:prstGeom prst="rect">
            <a:avLst/>
          </a:prstGeom>
          <a:noFill/>
        </p:spPr>
        <p:txBody>
          <a:bodyPr wrap="square" rtlCol="0">
            <a:spAutoFit/>
          </a:bodyPr>
          <a:lstStyle/>
          <a:p>
            <a:pPr algn="ctr"/>
            <a:r>
              <a:rPr lang="en-US" sz="2400" b="1" dirty="0" smtClean="0">
                <a:solidFill>
                  <a:schemeClr val="tx1">
                    <a:lumMod val="50000"/>
                    <a:lumOff val="50000"/>
                  </a:schemeClr>
                </a:solidFill>
              </a:rPr>
              <a:t>Supplementary slides</a:t>
            </a:r>
            <a:endParaRPr lang="en-US" sz="2400" b="1" dirty="0">
              <a:solidFill>
                <a:schemeClr val="tx1">
                  <a:lumMod val="50000"/>
                  <a:lumOff val="50000"/>
                </a:schemeClr>
              </a:solidFill>
            </a:endParaRPr>
          </a:p>
        </p:txBody>
      </p:sp>
      <p:sp>
        <p:nvSpPr>
          <p:cNvPr id="4" name="Rectangle 3"/>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rgbClr val="FF0000"/>
              </a:solidFill>
            </a:endParaRPr>
          </a:p>
        </p:txBody>
      </p:sp>
    </p:spTree>
    <p:extLst>
      <p:ext uri="{BB962C8B-B14F-4D97-AF65-F5344CB8AC3E}">
        <p14:creationId xmlns:p14="http://schemas.microsoft.com/office/powerpoint/2010/main" val="185964595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Global temperatures from </a:t>
            </a:r>
            <a:r>
              <a:rPr lang="en-US" dirty="0" smtClean="0"/>
              <a:t>18</a:t>
            </a:r>
            <a:r>
              <a:rPr lang="en-IN" dirty="0"/>
              <a:t>5</a:t>
            </a:r>
            <a:r>
              <a:rPr lang="en-US" dirty="0" smtClean="0"/>
              <a:t>0 </a:t>
            </a:r>
            <a:r>
              <a:rPr lang="en-US" dirty="0"/>
              <a:t>to 2016</a:t>
            </a:r>
          </a:p>
        </p:txBody>
      </p:sp>
      <p:sp>
        <p:nvSpPr>
          <p:cNvPr id="3" name="Content Placeholder 2"/>
          <p:cNvSpPr>
            <a:spLocks noGrp="1"/>
          </p:cNvSpPr>
          <p:nvPr>
            <p:ph idx="13"/>
          </p:nvPr>
        </p:nvSpPr>
        <p:spPr/>
        <p:txBody>
          <a:bodyPr/>
          <a:lstStyle/>
          <a:p>
            <a:r>
              <a:rPr lang="en-US" dirty="0"/>
              <a:t>Data: HadCRUT4.5, Visualization: Ed Hawkins</a:t>
            </a:r>
          </a:p>
        </p:txBody>
      </p:sp>
      <p:pic>
        <p:nvPicPr>
          <p:cNvPr id="6" name="Content Placeholder 5"/>
          <p:cNvPicPr>
            <a:picLocks noGrp="1" noChangeAspect="1"/>
          </p:cNvPicPr>
          <p:nvPr>
            <p:ph idx="14"/>
          </p:nvPr>
        </p:nvPicPr>
        <p:blipFill>
          <a:blip r:embed="rId2">
            <a:extLst>
              <a:ext uri="{28A0092B-C50C-407E-A947-70E740481C1C}">
                <a14:useLocalDpi xmlns:a14="http://schemas.microsoft.com/office/drawing/2010/main" val="0"/>
              </a:ext>
            </a:extLst>
          </a:blip>
          <a:stretch>
            <a:fillRect/>
          </a:stretch>
        </p:blipFill>
        <p:spPr>
          <a:xfrm>
            <a:off x="2208461" y="1214438"/>
            <a:ext cx="4727079" cy="4468812"/>
          </a:xfrm>
        </p:spPr>
      </p:pic>
      <p:sp>
        <p:nvSpPr>
          <p:cNvPr id="5" name="Slide Number Placeholder 4"/>
          <p:cNvSpPr>
            <a:spLocks noGrp="1"/>
          </p:cNvSpPr>
          <p:nvPr>
            <p:ph type="sldNum" sz="quarter" idx="17"/>
          </p:nvPr>
        </p:nvSpPr>
        <p:spPr/>
        <p:txBody>
          <a:bodyPr/>
          <a:lstStyle/>
          <a:p>
            <a:fld id="{280EF358-0A98-1F4A-A9F9-10605776E7D2}" type="slidenum">
              <a:rPr lang="en-US" smtClean="0"/>
              <a:t>48</a:t>
            </a:fld>
            <a:endParaRPr lang="en-US"/>
          </a:p>
        </p:txBody>
      </p:sp>
      <p:sp>
        <p:nvSpPr>
          <p:cNvPr id="7" name="Rectangle 6"/>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0000"/>
                </a:solidFill>
              </a:rPr>
              <a:t>Observations of changing climate</a:t>
            </a:r>
          </a:p>
        </p:txBody>
      </p:sp>
    </p:spTree>
    <p:extLst>
      <p:ext uri="{BB962C8B-B14F-4D97-AF65-F5344CB8AC3E}">
        <p14:creationId xmlns:p14="http://schemas.microsoft.com/office/powerpoint/2010/main" val="157813006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4"/>
          </p:nvPr>
        </p:nvPicPr>
        <p:blipFill>
          <a:blip r:embed="rId3">
            <a:extLst>
              <a:ext uri="{28A0092B-C50C-407E-A947-70E740481C1C}">
                <a14:useLocalDpi xmlns:a14="http://schemas.microsoft.com/office/drawing/2010/main" val="0"/>
              </a:ext>
            </a:extLst>
          </a:blip>
          <a:stretch>
            <a:fillRect/>
          </a:stretch>
        </p:blipFill>
        <p:spPr>
          <a:xfrm>
            <a:off x="1938811" y="1214438"/>
            <a:ext cx="5266379" cy="4468812"/>
          </a:xfrm>
        </p:spPr>
      </p:pic>
      <p:sp>
        <p:nvSpPr>
          <p:cNvPr id="2" name="Title 1"/>
          <p:cNvSpPr>
            <a:spLocks noGrp="1"/>
          </p:cNvSpPr>
          <p:nvPr>
            <p:ph type="title"/>
          </p:nvPr>
        </p:nvSpPr>
        <p:spPr/>
        <p:txBody>
          <a:bodyPr>
            <a:normAutofit/>
          </a:bodyPr>
          <a:lstStyle/>
          <a:p>
            <a:r>
              <a:rPr lang="en-US" dirty="0" smtClean="0"/>
              <a:t>Heat wave intensity is increasing</a:t>
            </a:r>
            <a:endParaRPr lang="en-US" dirty="0"/>
          </a:p>
        </p:txBody>
      </p:sp>
      <p:sp>
        <p:nvSpPr>
          <p:cNvPr id="6" name="Content Placeholder 5"/>
          <p:cNvSpPr>
            <a:spLocks noGrp="1"/>
          </p:cNvSpPr>
          <p:nvPr>
            <p:ph idx="13"/>
          </p:nvPr>
        </p:nvSpPr>
        <p:spPr/>
        <p:txBody>
          <a:bodyPr/>
          <a:lstStyle/>
          <a:p>
            <a:r>
              <a:rPr lang="en-US" dirty="0" smtClean="0"/>
              <a:t>Data: </a:t>
            </a:r>
            <a:r>
              <a:rPr lang="en-US" dirty="0" err="1" smtClean="0"/>
              <a:t>Meehl</a:t>
            </a:r>
            <a:r>
              <a:rPr lang="en-US" dirty="0" smtClean="0"/>
              <a:t> et al, NOAA</a:t>
            </a:r>
            <a:endParaRPr lang="en-US" dirty="0"/>
          </a:p>
        </p:txBody>
      </p:sp>
      <p:sp>
        <p:nvSpPr>
          <p:cNvPr id="3" name="Slide Number Placeholder 2"/>
          <p:cNvSpPr>
            <a:spLocks noGrp="1"/>
          </p:cNvSpPr>
          <p:nvPr>
            <p:ph type="sldNum" sz="quarter" idx="17"/>
          </p:nvPr>
        </p:nvSpPr>
        <p:spPr/>
        <p:txBody>
          <a:bodyPr/>
          <a:lstStyle/>
          <a:p>
            <a:fld id="{280EF358-0A98-1F4A-A9F9-10605776E7D2}" type="slidenum">
              <a:rPr lang="en-US" smtClean="0"/>
              <a:t>49</a:t>
            </a:fld>
            <a:endParaRPr lang="en-US"/>
          </a:p>
        </p:txBody>
      </p:sp>
      <p:sp>
        <p:nvSpPr>
          <p:cNvPr id="8" name="Rectangle 7"/>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0000"/>
                </a:solidFill>
              </a:rPr>
              <a:t>Impacts</a:t>
            </a:r>
            <a:endParaRPr lang="en-US" b="1" dirty="0">
              <a:solidFill>
                <a:srgbClr val="FF0000"/>
              </a:solidFill>
            </a:endParaRPr>
          </a:p>
        </p:txBody>
      </p:sp>
    </p:spTree>
    <p:extLst>
      <p:ext uri="{BB962C8B-B14F-4D97-AF65-F5344CB8AC3E}">
        <p14:creationId xmlns:p14="http://schemas.microsoft.com/office/powerpoint/2010/main" val="41509324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Climate is different from weather</a:t>
            </a:r>
          </a:p>
        </p:txBody>
      </p:sp>
      <p:sp>
        <p:nvSpPr>
          <p:cNvPr id="3" name="Content Placeholder 2"/>
          <p:cNvSpPr>
            <a:spLocks noGrp="1"/>
          </p:cNvSpPr>
          <p:nvPr>
            <p:ph idx="13"/>
          </p:nvPr>
        </p:nvSpPr>
        <p:spPr/>
        <p:txBody>
          <a:bodyPr/>
          <a:lstStyle/>
          <a:p>
            <a:endParaRPr lang="en-US"/>
          </a:p>
        </p:txBody>
      </p:sp>
      <p:sp>
        <p:nvSpPr>
          <p:cNvPr id="4" name="Content Placeholder 3"/>
          <p:cNvSpPr>
            <a:spLocks noGrp="1"/>
          </p:cNvSpPr>
          <p:nvPr>
            <p:ph idx="14"/>
          </p:nvPr>
        </p:nvSpPr>
        <p:spPr/>
        <p:txBody>
          <a:bodyPr/>
          <a:lstStyle/>
          <a:p>
            <a:endParaRPr lang="en-US" dirty="0"/>
          </a:p>
          <a:p>
            <a:pPr marL="342900" indent="-342900">
              <a:buFont typeface="Arial" charset="0"/>
              <a:buChar char="•"/>
            </a:pPr>
            <a:r>
              <a:rPr lang="en-US" b="1" dirty="0"/>
              <a:t>Climate </a:t>
            </a:r>
            <a:r>
              <a:rPr lang="en-US" dirty="0"/>
              <a:t>is average </a:t>
            </a:r>
            <a:r>
              <a:rPr lang="en-US" b="1" dirty="0"/>
              <a:t>weather</a:t>
            </a:r>
            <a:r>
              <a:rPr lang="en-US" dirty="0"/>
              <a:t>.</a:t>
            </a:r>
          </a:p>
        </p:txBody>
      </p:sp>
      <p:sp>
        <p:nvSpPr>
          <p:cNvPr id="5" name="Slide Number Placeholder 4"/>
          <p:cNvSpPr>
            <a:spLocks noGrp="1"/>
          </p:cNvSpPr>
          <p:nvPr>
            <p:ph type="sldNum" sz="quarter" idx="17"/>
          </p:nvPr>
        </p:nvSpPr>
        <p:spPr/>
        <p:txBody>
          <a:bodyPr/>
          <a:lstStyle/>
          <a:p>
            <a:fld id="{280EF358-0A98-1F4A-A9F9-10605776E7D2}" type="slidenum">
              <a:rPr lang="en-US" smtClean="0"/>
              <a:t>5</a:t>
            </a:fld>
            <a:endParaRPr lang="en-US"/>
          </a:p>
        </p:txBody>
      </p:sp>
      <p:sp>
        <p:nvSpPr>
          <p:cNvPr id="6" name="Rectangle 5"/>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0000"/>
                </a:solidFill>
              </a:rPr>
              <a:t>Climate vs weather</a:t>
            </a:r>
          </a:p>
        </p:txBody>
      </p:sp>
    </p:spTree>
    <p:extLst>
      <p:ext uri="{BB962C8B-B14F-4D97-AF65-F5344CB8AC3E}">
        <p14:creationId xmlns:p14="http://schemas.microsoft.com/office/powerpoint/2010/main" val="108640509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Climate change is rapidly increasing the number of </a:t>
            </a:r>
            <a:br>
              <a:rPr lang="en-US" dirty="0" smtClean="0"/>
            </a:br>
            <a:r>
              <a:rPr lang="en-US" dirty="0" smtClean="0"/>
              <a:t>extreme events</a:t>
            </a:r>
            <a:endParaRPr lang="en-US" dirty="0"/>
          </a:p>
        </p:txBody>
      </p:sp>
      <p:sp>
        <p:nvSpPr>
          <p:cNvPr id="6" name="Content Placeholder 5"/>
          <p:cNvSpPr>
            <a:spLocks noGrp="1"/>
          </p:cNvSpPr>
          <p:nvPr>
            <p:ph idx="13"/>
          </p:nvPr>
        </p:nvSpPr>
        <p:spPr/>
        <p:txBody>
          <a:bodyPr/>
          <a:lstStyle/>
          <a:p>
            <a:r>
              <a:rPr lang="en-US" dirty="0" smtClean="0"/>
              <a:t>Data: </a:t>
            </a:r>
            <a:r>
              <a:rPr lang="en-US" dirty="0" err="1" smtClean="0"/>
              <a:t>Meehl</a:t>
            </a:r>
            <a:r>
              <a:rPr lang="en-US" dirty="0" smtClean="0"/>
              <a:t> et al, NOAA</a:t>
            </a:r>
            <a:endParaRPr lang="en-US" dirty="0"/>
          </a:p>
        </p:txBody>
      </p:sp>
      <p:sp>
        <p:nvSpPr>
          <p:cNvPr id="3" name="Slide Number Placeholder 2"/>
          <p:cNvSpPr>
            <a:spLocks noGrp="1"/>
          </p:cNvSpPr>
          <p:nvPr>
            <p:ph type="sldNum" sz="quarter" idx="17"/>
          </p:nvPr>
        </p:nvSpPr>
        <p:spPr/>
        <p:txBody>
          <a:bodyPr/>
          <a:lstStyle/>
          <a:p>
            <a:fld id="{280EF358-0A98-1F4A-A9F9-10605776E7D2}" type="slidenum">
              <a:rPr lang="en-US" smtClean="0"/>
              <a:t>50</a:t>
            </a:fld>
            <a:endParaRPr lang="en-US"/>
          </a:p>
        </p:txBody>
      </p:sp>
      <p:sp>
        <p:nvSpPr>
          <p:cNvPr id="8" name="Rectangle 7"/>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0000"/>
                </a:solidFill>
              </a:rPr>
              <a:t>Impacts</a:t>
            </a:r>
            <a:endParaRPr lang="en-US" b="1" dirty="0">
              <a:solidFill>
                <a:srgbClr val="FF0000"/>
              </a:solidFill>
            </a:endParaRPr>
          </a:p>
        </p:txBody>
      </p:sp>
      <p:pic>
        <p:nvPicPr>
          <p:cNvPr id="5" name="Content Placeholder 4"/>
          <p:cNvPicPr>
            <a:picLocks noGrp="1" noChangeAspect="1"/>
          </p:cNvPicPr>
          <p:nvPr>
            <p:ph idx="14"/>
          </p:nvPr>
        </p:nvPicPr>
        <p:blipFill rotWithShape="1">
          <a:blip r:embed="rId3">
            <a:extLst>
              <a:ext uri="{28A0092B-C50C-407E-A947-70E740481C1C}">
                <a14:useLocalDpi xmlns:a14="http://schemas.microsoft.com/office/drawing/2010/main" val="0"/>
              </a:ext>
            </a:extLst>
          </a:blip>
          <a:srcRect l="6739" b="5944"/>
          <a:stretch/>
        </p:blipFill>
        <p:spPr>
          <a:xfrm>
            <a:off x="2494661" y="1100362"/>
            <a:ext cx="5942770" cy="4457772"/>
          </a:xfrm>
        </p:spPr>
      </p:pic>
      <p:sp>
        <p:nvSpPr>
          <p:cNvPr id="9" name="TextBox 8"/>
          <p:cNvSpPr txBox="1"/>
          <p:nvPr/>
        </p:nvSpPr>
        <p:spPr>
          <a:xfrm>
            <a:off x="223157" y="3082503"/>
            <a:ext cx="2387705" cy="461665"/>
          </a:xfrm>
          <a:prstGeom prst="rect">
            <a:avLst/>
          </a:prstGeom>
          <a:noFill/>
        </p:spPr>
        <p:txBody>
          <a:bodyPr wrap="none" rtlCol="0">
            <a:spAutoFit/>
          </a:bodyPr>
          <a:lstStyle/>
          <a:p>
            <a:r>
              <a:rPr lang="en-US" sz="2400" dirty="0" smtClean="0">
                <a:solidFill>
                  <a:schemeClr val="tx1">
                    <a:lumMod val="50000"/>
                    <a:lumOff val="50000"/>
                  </a:schemeClr>
                </a:solidFill>
              </a:rPr>
              <a:t>Ratio of extremes</a:t>
            </a:r>
            <a:endParaRPr lang="en-US" sz="2400" dirty="0">
              <a:solidFill>
                <a:schemeClr val="tx1">
                  <a:lumMod val="50000"/>
                  <a:lumOff val="50000"/>
                </a:schemeClr>
              </a:solidFill>
            </a:endParaRPr>
          </a:p>
        </p:txBody>
      </p:sp>
      <p:sp>
        <p:nvSpPr>
          <p:cNvPr id="10" name="TextBox 9"/>
          <p:cNvSpPr txBox="1"/>
          <p:nvPr/>
        </p:nvSpPr>
        <p:spPr>
          <a:xfrm>
            <a:off x="4870463" y="5558134"/>
            <a:ext cx="721993" cy="461665"/>
          </a:xfrm>
          <a:prstGeom prst="rect">
            <a:avLst/>
          </a:prstGeom>
          <a:noFill/>
        </p:spPr>
        <p:txBody>
          <a:bodyPr wrap="none" rtlCol="0">
            <a:spAutoFit/>
          </a:bodyPr>
          <a:lstStyle/>
          <a:p>
            <a:r>
              <a:rPr lang="en-US" sz="2400" dirty="0" smtClean="0">
                <a:solidFill>
                  <a:schemeClr val="tx1">
                    <a:lumMod val="50000"/>
                    <a:lumOff val="50000"/>
                  </a:schemeClr>
                </a:solidFill>
              </a:rPr>
              <a:t>Year</a:t>
            </a:r>
            <a:endParaRPr lang="en-US" sz="2400" dirty="0">
              <a:solidFill>
                <a:schemeClr val="tx1">
                  <a:lumMod val="50000"/>
                  <a:lumOff val="50000"/>
                </a:schemeClr>
              </a:solidFill>
            </a:endParaRPr>
          </a:p>
        </p:txBody>
      </p:sp>
    </p:spTree>
    <p:extLst>
      <p:ext uri="{BB962C8B-B14F-4D97-AF65-F5344CB8AC3E}">
        <p14:creationId xmlns:p14="http://schemas.microsoft.com/office/powerpoint/2010/main" val="226471043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7"/>
          </p:nvPr>
        </p:nvSpPr>
        <p:spPr/>
        <p:txBody>
          <a:bodyPr/>
          <a:lstStyle/>
          <a:p>
            <a:fld id="{280EF358-0A98-1F4A-A9F9-10605776E7D2}" type="slidenum">
              <a:rPr lang="en-US" smtClean="0"/>
              <a:t>51</a:t>
            </a:fld>
            <a:endParaRPr lang="en-US"/>
          </a:p>
        </p:txBody>
      </p:sp>
      <p:sp>
        <p:nvSpPr>
          <p:cNvPr id="6" name="TextBox 5"/>
          <p:cNvSpPr txBox="1"/>
          <p:nvPr/>
        </p:nvSpPr>
        <p:spPr>
          <a:xfrm>
            <a:off x="0" y="3348681"/>
            <a:ext cx="9143999" cy="461665"/>
          </a:xfrm>
          <a:prstGeom prst="rect">
            <a:avLst/>
          </a:prstGeom>
          <a:noFill/>
        </p:spPr>
        <p:txBody>
          <a:bodyPr wrap="square" rtlCol="0">
            <a:spAutoFit/>
          </a:bodyPr>
          <a:lstStyle/>
          <a:p>
            <a:pPr algn="ctr"/>
            <a:r>
              <a:rPr lang="en-US" sz="2400" b="1" dirty="0">
                <a:solidFill>
                  <a:schemeClr val="tx1">
                    <a:lumMod val="50000"/>
                    <a:lumOff val="50000"/>
                  </a:schemeClr>
                </a:solidFill>
              </a:rPr>
              <a:t>How is past climate determined?</a:t>
            </a:r>
          </a:p>
        </p:txBody>
      </p:sp>
      <p:sp>
        <p:nvSpPr>
          <p:cNvPr id="4" name="Rectangle 3"/>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rgbClr val="FF0000"/>
              </a:solidFill>
            </a:endParaRPr>
          </a:p>
        </p:txBody>
      </p:sp>
    </p:spTree>
    <p:extLst>
      <p:ext uri="{BB962C8B-B14F-4D97-AF65-F5344CB8AC3E}">
        <p14:creationId xmlns:p14="http://schemas.microsoft.com/office/powerpoint/2010/main" val="184057183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Climate proxies</a:t>
            </a:r>
          </a:p>
        </p:txBody>
      </p:sp>
      <p:pic>
        <p:nvPicPr>
          <p:cNvPr id="9" name="Content Placeholder 8"/>
          <p:cNvPicPr>
            <a:picLocks noGrp="1" noChangeAspect="1"/>
          </p:cNvPicPr>
          <p:nvPr>
            <p:ph idx="13"/>
          </p:nvPr>
        </p:nvPicPr>
        <p:blipFill>
          <a:blip r:embed="rId2">
            <a:extLst>
              <a:ext uri="{28A0092B-C50C-407E-A947-70E740481C1C}">
                <a14:useLocalDpi xmlns:a14="http://schemas.microsoft.com/office/drawing/2010/main" val="0"/>
              </a:ext>
            </a:extLst>
          </a:blip>
          <a:stretch>
            <a:fillRect/>
          </a:stretch>
        </p:blipFill>
        <p:spPr>
          <a:xfrm>
            <a:off x="7486650" y="448199"/>
            <a:ext cx="608105" cy="5406820"/>
          </a:xfrm>
        </p:spPr>
      </p:pic>
      <p:pic>
        <p:nvPicPr>
          <p:cNvPr id="8" name="Content Placeholder 7"/>
          <p:cNvPicPr>
            <a:picLocks noGrp="1" noChangeAspect="1"/>
          </p:cNvPicPr>
          <p:nvPr>
            <p:ph idx="14"/>
          </p:nvPr>
        </p:nvPicPr>
        <p:blipFill>
          <a:blip r:embed="rId3">
            <a:extLst>
              <a:ext uri="{28A0092B-C50C-407E-A947-70E740481C1C}">
                <a14:useLocalDpi xmlns:a14="http://schemas.microsoft.com/office/drawing/2010/main" val="0"/>
              </a:ext>
            </a:extLst>
          </a:blip>
          <a:stretch>
            <a:fillRect/>
          </a:stretch>
        </p:blipFill>
        <p:spPr>
          <a:xfrm>
            <a:off x="2281313" y="4804581"/>
            <a:ext cx="2434589" cy="1825942"/>
          </a:xfrm>
        </p:spPr>
      </p:pic>
      <p:sp>
        <p:nvSpPr>
          <p:cNvPr id="10" name="TextBox 9"/>
          <p:cNvSpPr txBox="1"/>
          <p:nvPr/>
        </p:nvSpPr>
        <p:spPr>
          <a:xfrm>
            <a:off x="2795661" y="4191914"/>
            <a:ext cx="1400704" cy="461665"/>
          </a:xfrm>
          <a:prstGeom prst="rect">
            <a:avLst/>
          </a:prstGeom>
          <a:noFill/>
        </p:spPr>
        <p:txBody>
          <a:bodyPr wrap="none" rtlCol="0">
            <a:spAutoFit/>
          </a:bodyPr>
          <a:lstStyle/>
          <a:p>
            <a:r>
              <a:rPr lang="en-US" sz="2400" dirty="0">
                <a:solidFill>
                  <a:schemeClr val="accent2"/>
                </a:solidFill>
              </a:rPr>
              <a:t>Tree rings</a:t>
            </a:r>
          </a:p>
        </p:txBody>
      </p:sp>
      <p:sp>
        <p:nvSpPr>
          <p:cNvPr id="11" name="TextBox 10"/>
          <p:cNvSpPr txBox="1"/>
          <p:nvPr/>
        </p:nvSpPr>
        <p:spPr>
          <a:xfrm>
            <a:off x="6163176" y="4804581"/>
            <a:ext cx="1323474" cy="461665"/>
          </a:xfrm>
          <a:prstGeom prst="rect">
            <a:avLst/>
          </a:prstGeom>
          <a:noFill/>
        </p:spPr>
        <p:txBody>
          <a:bodyPr wrap="square" rtlCol="0">
            <a:spAutoFit/>
          </a:bodyPr>
          <a:lstStyle/>
          <a:p>
            <a:r>
              <a:rPr lang="en-US" sz="2400">
                <a:solidFill>
                  <a:schemeClr val="accent2"/>
                </a:solidFill>
              </a:rPr>
              <a:t>Ice cores</a:t>
            </a:r>
            <a:endParaRPr lang="en-US" sz="2400" dirty="0">
              <a:solidFill>
                <a:schemeClr val="accent2"/>
              </a:solidFill>
            </a:endParaRP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06380" y="1664201"/>
            <a:ext cx="2009274" cy="2009274"/>
          </a:xfrm>
          <a:prstGeom prst="rect">
            <a:avLst/>
          </a:prstGeom>
        </p:spPr>
      </p:pic>
      <p:sp>
        <p:nvSpPr>
          <p:cNvPr id="12" name="TextBox 11"/>
          <p:cNvSpPr txBox="1"/>
          <p:nvPr/>
        </p:nvSpPr>
        <p:spPr>
          <a:xfrm>
            <a:off x="3825806" y="1064499"/>
            <a:ext cx="1770421" cy="461665"/>
          </a:xfrm>
          <a:prstGeom prst="rect">
            <a:avLst/>
          </a:prstGeom>
          <a:noFill/>
        </p:spPr>
        <p:txBody>
          <a:bodyPr wrap="none" rtlCol="0">
            <a:spAutoFit/>
          </a:bodyPr>
          <a:lstStyle/>
          <a:p>
            <a:pPr algn="ctr"/>
            <a:r>
              <a:rPr lang="en-US" sz="2400" dirty="0">
                <a:solidFill>
                  <a:schemeClr val="accent2"/>
                </a:solidFill>
              </a:rPr>
              <a:t>Foraminifera</a:t>
            </a:r>
          </a:p>
        </p:txBody>
      </p:sp>
      <p:pic>
        <p:nvPicPr>
          <p:cNvPr id="13" name="Picture 12"/>
          <p:cNvPicPr>
            <a:picLocks noChangeAspect="1"/>
          </p:cNvPicPr>
          <p:nvPr/>
        </p:nvPicPr>
        <p:blipFill rotWithShape="1">
          <a:blip r:embed="rId5">
            <a:extLst>
              <a:ext uri="{28A0092B-C50C-407E-A947-70E740481C1C}">
                <a14:useLocalDpi xmlns:a14="http://schemas.microsoft.com/office/drawing/2010/main" val="0"/>
              </a:ext>
            </a:extLst>
          </a:blip>
          <a:srcRect t="11684"/>
          <a:stretch>
            <a:fillRect/>
          </a:stretch>
        </p:blipFill>
        <p:spPr>
          <a:xfrm>
            <a:off x="527212" y="2292562"/>
            <a:ext cx="1754101" cy="2058641"/>
          </a:xfrm>
          <a:prstGeom prst="rect">
            <a:avLst/>
          </a:prstGeom>
        </p:spPr>
      </p:pic>
      <p:sp>
        <p:nvSpPr>
          <p:cNvPr id="14" name="TextBox 13"/>
          <p:cNvSpPr txBox="1"/>
          <p:nvPr/>
        </p:nvSpPr>
        <p:spPr>
          <a:xfrm>
            <a:off x="96245" y="1765496"/>
            <a:ext cx="2616037" cy="461665"/>
          </a:xfrm>
          <a:prstGeom prst="rect">
            <a:avLst/>
          </a:prstGeom>
          <a:noFill/>
        </p:spPr>
        <p:txBody>
          <a:bodyPr wrap="none" rtlCol="0">
            <a:spAutoFit/>
          </a:bodyPr>
          <a:lstStyle/>
          <a:p>
            <a:r>
              <a:rPr lang="en-US" sz="2400" dirty="0">
                <a:solidFill>
                  <a:schemeClr val="accent2"/>
                </a:solidFill>
              </a:rPr>
              <a:t>Radiocarbon dating</a:t>
            </a:r>
          </a:p>
        </p:txBody>
      </p:sp>
      <p:sp>
        <p:nvSpPr>
          <p:cNvPr id="3" name="Slide Number Placeholder 2"/>
          <p:cNvSpPr>
            <a:spLocks noGrp="1"/>
          </p:cNvSpPr>
          <p:nvPr>
            <p:ph type="sldNum" sz="quarter" idx="17"/>
          </p:nvPr>
        </p:nvSpPr>
        <p:spPr/>
        <p:txBody>
          <a:bodyPr/>
          <a:lstStyle/>
          <a:p>
            <a:fld id="{280EF358-0A98-1F4A-A9F9-10605776E7D2}" type="slidenum">
              <a:rPr lang="en-US" smtClean="0"/>
              <a:t>52</a:t>
            </a:fld>
            <a:endParaRPr lang="en-US"/>
          </a:p>
        </p:txBody>
      </p:sp>
      <p:sp>
        <p:nvSpPr>
          <p:cNvPr id="15" name="Rectangle 14"/>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0000"/>
                </a:solidFill>
              </a:rPr>
              <a:t>Paleoclimate</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aseline="30000" dirty="0"/>
              <a:t>14</a:t>
            </a:r>
            <a:r>
              <a:rPr lang="en-US" dirty="0"/>
              <a:t>C is formed in the atmosphere and accumulates in organic tissues</a:t>
            </a:r>
          </a:p>
        </p:txBody>
      </p:sp>
      <p:pic>
        <p:nvPicPr>
          <p:cNvPr id="8" name="Content Placeholder 7"/>
          <p:cNvPicPr>
            <a:picLocks noGrp="1" noChangeAspect="1"/>
          </p:cNvPicPr>
          <p:nvPr>
            <p:ph idx="14"/>
          </p:nvPr>
        </p:nvPicPr>
        <p:blipFill>
          <a:blip r:embed="rId2">
            <a:extLst>
              <a:ext uri="{28A0092B-C50C-407E-A947-70E740481C1C}">
                <a14:useLocalDpi xmlns:a14="http://schemas.microsoft.com/office/drawing/2010/main" val="0"/>
              </a:ext>
            </a:extLst>
          </a:blip>
          <a:stretch>
            <a:fillRect/>
          </a:stretch>
        </p:blipFill>
        <p:spPr>
          <a:xfrm>
            <a:off x="1657753" y="988541"/>
            <a:ext cx="5105121" cy="5732935"/>
          </a:xfrm>
        </p:spPr>
      </p:pic>
      <p:sp>
        <p:nvSpPr>
          <p:cNvPr id="3" name="Slide Number Placeholder 2"/>
          <p:cNvSpPr>
            <a:spLocks noGrp="1"/>
          </p:cNvSpPr>
          <p:nvPr>
            <p:ph type="sldNum" sz="quarter" idx="17"/>
          </p:nvPr>
        </p:nvSpPr>
        <p:spPr/>
        <p:txBody>
          <a:bodyPr/>
          <a:lstStyle/>
          <a:p>
            <a:fld id="{280EF358-0A98-1F4A-A9F9-10605776E7D2}" type="slidenum">
              <a:rPr lang="en-US" smtClean="0"/>
              <a:t>53</a:t>
            </a:fld>
            <a:endParaRPr lang="en-US"/>
          </a:p>
        </p:txBody>
      </p:sp>
      <p:sp>
        <p:nvSpPr>
          <p:cNvPr id="7" name="Rectangle 6"/>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0000"/>
                </a:solidFill>
              </a:rPr>
              <a:t>Paleoclimate // radiocarbon dating</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aseline="30000" dirty="0"/>
              <a:t>14</a:t>
            </a:r>
            <a:r>
              <a:rPr lang="en-US" dirty="0"/>
              <a:t>C decays in dead tissue</a:t>
            </a:r>
          </a:p>
        </p:txBody>
      </p:sp>
      <p:sp>
        <p:nvSpPr>
          <p:cNvPr id="6" name="Content Placeholder 5"/>
          <p:cNvSpPr>
            <a:spLocks noGrp="1"/>
          </p:cNvSpPr>
          <p:nvPr>
            <p:ph idx="13"/>
          </p:nvPr>
        </p:nvSpPr>
        <p:spPr/>
        <p:txBody>
          <a:bodyPr/>
          <a:lstStyle/>
          <a:p>
            <a:endParaRPr lang="en-US"/>
          </a:p>
        </p:txBody>
      </p:sp>
      <p:pic>
        <p:nvPicPr>
          <p:cNvPr id="8" name="Content Placeholder 7"/>
          <p:cNvPicPr>
            <a:picLocks noGrp="1" noChangeAspect="1"/>
          </p:cNvPicPr>
          <p:nvPr>
            <p:ph idx="14"/>
          </p:nvPr>
        </p:nvPicPr>
        <p:blipFill rotWithShape="1">
          <a:blip r:embed="rId2">
            <a:extLst>
              <a:ext uri="{28A0092B-C50C-407E-A947-70E740481C1C}">
                <a14:useLocalDpi xmlns:a14="http://schemas.microsoft.com/office/drawing/2010/main" val="0"/>
              </a:ext>
            </a:extLst>
          </a:blip>
          <a:srcRect l="-1" t="56226" r="-147"/>
          <a:stretch>
            <a:fillRect/>
          </a:stretch>
        </p:blipFill>
        <p:spPr>
          <a:xfrm>
            <a:off x="1821255" y="2415520"/>
            <a:ext cx="5501489" cy="1956202"/>
          </a:xfrm>
        </p:spPr>
      </p:pic>
      <p:sp>
        <p:nvSpPr>
          <p:cNvPr id="3" name="Slide Number Placeholder 2"/>
          <p:cNvSpPr>
            <a:spLocks noGrp="1"/>
          </p:cNvSpPr>
          <p:nvPr>
            <p:ph type="sldNum" sz="quarter" idx="17"/>
          </p:nvPr>
        </p:nvSpPr>
        <p:spPr/>
        <p:txBody>
          <a:bodyPr/>
          <a:lstStyle/>
          <a:p>
            <a:fld id="{280EF358-0A98-1F4A-A9F9-10605776E7D2}" type="slidenum">
              <a:rPr lang="en-US" smtClean="0"/>
              <a:t>54</a:t>
            </a:fld>
            <a:endParaRPr lang="en-US"/>
          </a:p>
        </p:txBody>
      </p:sp>
      <p:sp>
        <p:nvSpPr>
          <p:cNvPr id="7" name="Rectangle 6"/>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0000"/>
                </a:solidFill>
              </a:rPr>
              <a:t>Paleoclimate // radiocarbon dating</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Tree rings: the number</a:t>
            </a:r>
          </a:p>
        </p:txBody>
      </p:sp>
      <p:sp>
        <p:nvSpPr>
          <p:cNvPr id="6" name="Content Placeholder 5"/>
          <p:cNvSpPr>
            <a:spLocks noGrp="1"/>
          </p:cNvSpPr>
          <p:nvPr>
            <p:ph idx="13"/>
          </p:nvPr>
        </p:nvSpPr>
        <p:spPr/>
        <p:txBody>
          <a:bodyPr/>
          <a:lstStyle/>
          <a:p>
            <a:r>
              <a:rPr lang="en-US" dirty="0"/>
              <a:t>NASA Earth Observatory</a:t>
            </a:r>
          </a:p>
        </p:txBody>
      </p:sp>
      <p:pic>
        <p:nvPicPr>
          <p:cNvPr id="8" name="Content Placeholder 7"/>
          <p:cNvPicPr>
            <a:picLocks noGrp="1" noChangeAspect="1"/>
          </p:cNvPicPr>
          <p:nvPr>
            <p:ph idx="14"/>
          </p:nvPr>
        </p:nvPicPr>
        <p:blipFill>
          <a:blip r:embed="rId3">
            <a:extLst>
              <a:ext uri="{28A0092B-C50C-407E-A947-70E740481C1C}">
                <a14:useLocalDpi xmlns:a14="http://schemas.microsoft.com/office/drawing/2010/main" val="0"/>
              </a:ext>
            </a:extLst>
          </a:blip>
          <a:stretch>
            <a:fillRect/>
          </a:stretch>
        </p:blipFill>
        <p:spPr>
          <a:xfrm>
            <a:off x="1143000" y="2654427"/>
            <a:ext cx="6858000" cy="1612900"/>
          </a:xfrm>
        </p:spPr>
      </p:pic>
      <p:sp>
        <p:nvSpPr>
          <p:cNvPr id="9" name="Content Placeholder 6"/>
          <p:cNvSpPr txBox="1"/>
          <p:nvPr/>
        </p:nvSpPr>
        <p:spPr>
          <a:xfrm>
            <a:off x="1698243" y="1962500"/>
            <a:ext cx="5747514" cy="578532"/>
          </a:xfrm>
          <a:prstGeom prst="rect">
            <a:avLst/>
          </a:prstGeom>
          <a:noFill/>
        </p:spPr>
        <p:txBody>
          <a:bodyPr vert="horz" lIns="91440" tIns="45720" rIns="91440" bIns="45720" rtlCol="0" anchor="t">
            <a:noAutofit/>
          </a:bodyPr>
          <a:lstStyle>
            <a:lvl1pPr marL="0" indent="0" algn="l" defTabSz="914400" rtl="0" eaLnBrk="1" latinLnBrk="0" hangingPunct="1">
              <a:lnSpc>
                <a:spcPct val="150000"/>
              </a:lnSpc>
              <a:spcBef>
                <a:spcPts val="1000"/>
              </a:spcBef>
              <a:buFont typeface="Arial" panose="020B0604020202020204" pitchFamily="34" charset="0"/>
              <a:buNone/>
              <a:defRPr sz="2400" b="0" kern="1200" baseline="0">
                <a:solidFill>
                  <a:schemeClr val="tx1"/>
                </a:solidFill>
                <a:latin typeface="+mn-lt"/>
                <a:ea typeface="+mn-ea"/>
                <a:cs typeface="+mn-cs"/>
              </a:defRPr>
            </a:lvl1pPr>
            <a:lvl2pPr marL="685800" indent="-228600" algn="l" defTabSz="914400" rtl="0" eaLnBrk="1" latinLnBrk="0" hangingPunct="1">
              <a:lnSpc>
                <a:spcPct val="150000"/>
              </a:lnSpc>
              <a:spcBef>
                <a:spcPts val="500"/>
              </a:spcBef>
              <a:buFont typeface="Arial" panose="020B0604020202020204" pitchFamily="34" charset="0"/>
              <a:buChar char="•"/>
              <a:defRPr sz="24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50000"/>
              </a:lnSpc>
              <a:spcBef>
                <a:spcPts val="500"/>
              </a:spcBef>
              <a:buFont typeface="Arial" panose="020B0604020202020204" pitchFamily="34" charset="0"/>
              <a:buChar char="•"/>
              <a:defRPr sz="20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5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5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dirty="0">
                <a:solidFill>
                  <a:schemeClr val="accent2"/>
                </a:solidFill>
              </a:rPr>
              <a:t>Number of rings tells us the age of the tree</a:t>
            </a:r>
          </a:p>
        </p:txBody>
      </p:sp>
      <p:sp>
        <p:nvSpPr>
          <p:cNvPr id="3" name="Slide Number Placeholder 2"/>
          <p:cNvSpPr>
            <a:spLocks noGrp="1"/>
          </p:cNvSpPr>
          <p:nvPr>
            <p:ph type="sldNum" sz="quarter" idx="17"/>
          </p:nvPr>
        </p:nvSpPr>
        <p:spPr/>
        <p:txBody>
          <a:bodyPr/>
          <a:lstStyle/>
          <a:p>
            <a:fld id="{280EF358-0A98-1F4A-A9F9-10605776E7D2}" type="slidenum">
              <a:rPr lang="en-US" smtClean="0"/>
              <a:t>55</a:t>
            </a:fld>
            <a:endParaRPr lang="en-US"/>
          </a:p>
        </p:txBody>
      </p:sp>
      <p:sp>
        <p:nvSpPr>
          <p:cNvPr id="10" name="Rectangle 9"/>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0000"/>
                </a:solidFill>
              </a:rPr>
              <a:t>Paleoclimate // tree rings</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Tree rings: their width</a:t>
            </a:r>
          </a:p>
        </p:txBody>
      </p:sp>
      <p:sp>
        <p:nvSpPr>
          <p:cNvPr id="6" name="Content Placeholder 5"/>
          <p:cNvSpPr>
            <a:spLocks noGrp="1"/>
          </p:cNvSpPr>
          <p:nvPr>
            <p:ph idx="13"/>
          </p:nvPr>
        </p:nvSpPr>
        <p:spPr/>
        <p:txBody>
          <a:bodyPr/>
          <a:lstStyle/>
          <a:p>
            <a:r>
              <a:rPr lang="en-US" dirty="0"/>
              <a:t>NASA Earth Observatory</a:t>
            </a:r>
          </a:p>
        </p:txBody>
      </p:sp>
      <p:pic>
        <p:nvPicPr>
          <p:cNvPr id="8" name="Content Placeholder 7"/>
          <p:cNvPicPr>
            <a:picLocks noGrp="1" noChangeAspect="1"/>
          </p:cNvPicPr>
          <p:nvPr>
            <p:ph idx="14"/>
          </p:nvPr>
        </p:nvPicPr>
        <p:blipFill>
          <a:blip r:embed="rId3">
            <a:extLst>
              <a:ext uri="{28A0092B-C50C-407E-A947-70E740481C1C}">
                <a14:useLocalDpi xmlns:a14="http://schemas.microsoft.com/office/drawing/2010/main" val="0"/>
              </a:ext>
            </a:extLst>
          </a:blip>
          <a:stretch>
            <a:fillRect/>
          </a:stretch>
        </p:blipFill>
        <p:spPr>
          <a:xfrm>
            <a:off x="1143000" y="2654427"/>
            <a:ext cx="6858000" cy="1612900"/>
          </a:xfrm>
        </p:spPr>
      </p:pic>
      <p:sp>
        <p:nvSpPr>
          <p:cNvPr id="9" name="Content Placeholder 6"/>
          <p:cNvSpPr txBox="1"/>
          <p:nvPr/>
        </p:nvSpPr>
        <p:spPr>
          <a:xfrm>
            <a:off x="500814" y="1962500"/>
            <a:ext cx="8142371" cy="578532"/>
          </a:xfrm>
          <a:prstGeom prst="rect">
            <a:avLst/>
          </a:prstGeom>
          <a:noFill/>
        </p:spPr>
        <p:txBody>
          <a:bodyPr vert="horz" lIns="91440" tIns="45720" rIns="91440" bIns="45720" rtlCol="0" anchor="t">
            <a:noAutofit/>
          </a:bodyPr>
          <a:lstStyle>
            <a:lvl1pPr marL="0" indent="0" algn="l" defTabSz="914400" rtl="0" eaLnBrk="1" latinLnBrk="0" hangingPunct="1">
              <a:lnSpc>
                <a:spcPct val="150000"/>
              </a:lnSpc>
              <a:spcBef>
                <a:spcPts val="1000"/>
              </a:spcBef>
              <a:buFont typeface="Arial" panose="020B0604020202020204" pitchFamily="34" charset="0"/>
              <a:buNone/>
              <a:defRPr sz="2400" b="0" kern="1200" baseline="0">
                <a:solidFill>
                  <a:schemeClr val="tx1"/>
                </a:solidFill>
                <a:latin typeface="+mn-lt"/>
                <a:ea typeface="+mn-ea"/>
                <a:cs typeface="+mn-cs"/>
              </a:defRPr>
            </a:lvl1pPr>
            <a:lvl2pPr marL="685800" indent="-228600" algn="l" defTabSz="914400" rtl="0" eaLnBrk="1" latinLnBrk="0" hangingPunct="1">
              <a:lnSpc>
                <a:spcPct val="150000"/>
              </a:lnSpc>
              <a:spcBef>
                <a:spcPts val="500"/>
              </a:spcBef>
              <a:buFont typeface="Arial" panose="020B0604020202020204" pitchFamily="34" charset="0"/>
              <a:buChar char="•"/>
              <a:defRPr sz="24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50000"/>
              </a:lnSpc>
              <a:spcBef>
                <a:spcPts val="500"/>
              </a:spcBef>
              <a:buFont typeface="Arial" panose="020B0604020202020204" pitchFamily="34" charset="0"/>
              <a:buChar char="•"/>
              <a:defRPr sz="20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5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5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dirty="0">
                <a:solidFill>
                  <a:schemeClr val="accent2"/>
                </a:solidFill>
              </a:rPr>
              <a:t>Width of tree rings record annual rainfall</a:t>
            </a:r>
          </a:p>
        </p:txBody>
      </p:sp>
      <p:sp>
        <p:nvSpPr>
          <p:cNvPr id="7" name="TextBox 6"/>
          <p:cNvSpPr txBox="1"/>
          <p:nvPr/>
        </p:nvSpPr>
        <p:spPr>
          <a:xfrm>
            <a:off x="1535745" y="4593584"/>
            <a:ext cx="1940852" cy="461665"/>
          </a:xfrm>
          <a:prstGeom prst="rect">
            <a:avLst/>
          </a:prstGeom>
          <a:noFill/>
        </p:spPr>
        <p:txBody>
          <a:bodyPr wrap="none" rtlCol="0">
            <a:spAutoFit/>
          </a:bodyPr>
          <a:lstStyle/>
          <a:p>
            <a:r>
              <a:rPr lang="en-US" sz="2400">
                <a:solidFill>
                  <a:schemeClr val="tx1">
                    <a:lumMod val="65000"/>
                    <a:lumOff val="35000"/>
                  </a:schemeClr>
                </a:solidFill>
              </a:rPr>
              <a:t>Higher rainfall</a:t>
            </a:r>
          </a:p>
        </p:txBody>
      </p:sp>
      <p:sp>
        <p:nvSpPr>
          <p:cNvPr id="10" name="TextBox 9"/>
          <p:cNvSpPr txBox="1"/>
          <p:nvPr/>
        </p:nvSpPr>
        <p:spPr>
          <a:xfrm>
            <a:off x="5155913" y="4565228"/>
            <a:ext cx="1206099" cy="461665"/>
          </a:xfrm>
          <a:prstGeom prst="rect">
            <a:avLst/>
          </a:prstGeom>
          <a:noFill/>
        </p:spPr>
        <p:txBody>
          <a:bodyPr wrap="none" rtlCol="0">
            <a:spAutoFit/>
          </a:bodyPr>
          <a:lstStyle/>
          <a:p>
            <a:r>
              <a:rPr lang="en-US" sz="2400" dirty="0">
                <a:solidFill>
                  <a:schemeClr val="tx1">
                    <a:lumMod val="65000"/>
                    <a:lumOff val="35000"/>
                  </a:schemeClr>
                </a:solidFill>
              </a:rPr>
              <a:t>Drought</a:t>
            </a:r>
          </a:p>
        </p:txBody>
      </p:sp>
      <p:cxnSp>
        <p:nvCxnSpPr>
          <p:cNvPr id="12" name="Straight Connector 11"/>
          <p:cNvCxnSpPr>
            <a:endCxn id="7" idx="1"/>
          </p:cNvCxnSpPr>
          <p:nvPr/>
        </p:nvCxnSpPr>
        <p:spPr>
          <a:xfrm flipH="1">
            <a:off x="1535745" y="4043396"/>
            <a:ext cx="403124" cy="781021"/>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a:endCxn id="7" idx="3"/>
          </p:cNvCxnSpPr>
          <p:nvPr/>
        </p:nvCxnSpPr>
        <p:spPr>
          <a:xfrm>
            <a:off x="2235201" y="4043396"/>
            <a:ext cx="1241396" cy="781021"/>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a:endCxn id="10" idx="3"/>
          </p:cNvCxnSpPr>
          <p:nvPr/>
        </p:nvCxnSpPr>
        <p:spPr>
          <a:xfrm>
            <a:off x="5731164" y="4043396"/>
            <a:ext cx="630848" cy="752665"/>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a:endCxn id="10" idx="1"/>
          </p:cNvCxnSpPr>
          <p:nvPr/>
        </p:nvCxnSpPr>
        <p:spPr>
          <a:xfrm flipH="1">
            <a:off x="5155913" y="4043396"/>
            <a:ext cx="487506" cy="752665"/>
          </a:xfrm>
          <a:prstGeom prst="line">
            <a:avLst/>
          </a:prstGeom>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7"/>
          </p:nvPr>
        </p:nvSpPr>
        <p:spPr/>
        <p:txBody>
          <a:bodyPr/>
          <a:lstStyle/>
          <a:p>
            <a:fld id="{280EF358-0A98-1F4A-A9F9-10605776E7D2}" type="slidenum">
              <a:rPr lang="en-US" smtClean="0"/>
              <a:t>56</a:t>
            </a:fld>
            <a:endParaRPr lang="en-US"/>
          </a:p>
        </p:txBody>
      </p:sp>
      <p:sp>
        <p:nvSpPr>
          <p:cNvPr id="14" name="Rectangle 13"/>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0000"/>
                </a:solidFill>
              </a:rPr>
              <a:t>Paleoclimate // tree rings</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Annual rainfall for 1000s of years in Sierra Nevada, Spain</a:t>
            </a:r>
          </a:p>
        </p:txBody>
      </p:sp>
      <p:sp>
        <p:nvSpPr>
          <p:cNvPr id="6" name="Content Placeholder 5"/>
          <p:cNvSpPr>
            <a:spLocks noGrp="1"/>
          </p:cNvSpPr>
          <p:nvPr>
            <p:ph idx="13"/>
          </p:nvPr>
        </p:nvSpPr>
        <p:spPr/>
        <p:txBody>
          <a:bodyPr/>
          <a:lstStyle/>
          <a:p>
            <a:r>
              <a:rPr lang="en-US" dirty="0"/>
              <a:t>Hughes 1996</a:t>
            </a:r>
          </a:p>
        </p:txBody>
      </p:sp>
      <p:pic>
        <p:nvPicPr>
          <p:cNvPr id="8" name="Content Placeholder 7"/>
          <p:cNvPicPr>
            <a:picLocks noGrp="1" noChangeAspect="1"/>
          </p:cNvPicPr>
          <p:nvPr>
            <p:ph idx="14"/>
          </p:nvPr>
        </p:nvPicPr>
        <p:blipFill>
          <a:blip r:embed="rId3">
            <a:extLst>
              <a:ext uri="{28A0092B-C50C-407E-A947-70E740481C1C}">
                <a14:useLocalDpi xmlns:a14="http://schemas.microsoft.com/office/drawing/2010/main" val="0"/>
              </a:ext>
            </a:extLst>
          </a:blip>
          <a:stretch>
            <a:fillRect/>
          </a:stretch>
        </p:blipFill>
        <p:spPr>
          <a:xfrm>
            <a:off x="685800" y="2390321"/>
            <a:ext cx="7772400" cy="2006600"/>
          </a:xfrm>
        </p:spPr>
      </p:pic>
      <p:sp>
        <p:nvSpPr>
          <p:cNvPr id="9" name="TextBox 8"/>
          <p:cNvSpPr txBox="1"/>
          <p:nvPr/>
        </p:nvSpPr>
        <p:spPr>
          <a:xfrm>
            <a:off x="5724685" y="2292848"/>
            <a:ext cx="1307859" cy="369332"/>
          </a:xfrm>
          <a:prstGeom prst="rect">
            <a:avLst/>
          </a:prstGeom>
          <a:noFill/>
        </p:spPr>
        <p:txBody>
          <a:bodyPr wrap="none" rtlCol="0">
            <a:spAutoFit/>
          </a:bodyPr>
          <a:lstStyle/>
          <a:p>
            <a:r>
              <a:rPr lang="en-US" sz="1800" dirty="0">
                <a:solidFill>
                  <a:schemeClr val="accent2"/>
                </a:solidFill>
              </a:rPr>
              <a:t>High rainfall</a:t>
            </a:r>
          </a:p>
        </p:txBody>
      </p:sp>
      <p:sp>
        <p:nvSpPr>
          <p:cNvPr id="10" name="TextBox 9"/>
          <p:cNvSpPr txBox="1"/>
          <p:nvPr/>
        </p:nvSpPr>
        <p:spPr>
          <a:xfrm>
            <a:off x="5187247" y="3648668"/>
            <a:ext cx="953146" cy="369332"/>
          </a:xfrm>
          <a:prstGeom prst="rect">
            <a:avLst/>
          </a:prstGeom>
          <a:noFill/>
        </p:spPr>
        <p:txBody>
          <a:bodyPr wrap="none" rtlCol="0">
            <a:spAutoFit/>
          </a:bodyPr>
          <a:lstStyle/>
          <a:p>
            <a:r>
              <a:rPr lang="en-US" sz="1800" dirty="0">
                <a:solidFill>
                  <a:schemeClr val="accent2"/>
                </a:solidFill>
              </a:rPr>
              <a:t>Drought</a:t>
            </a:r>
          </a:p>
        </p:txBody>
      </p:sp>
      <p:sp>
        <p:nvSpPr>
          <p:cNvPr id="3" name="Slide Number Placeholder 2"/>
          <p:cNvSpPr>
            <a:spLocks noGrp="1"/>
          </p:cNvSpPr>
          <p:nvPr>
            <p:ph type="sldNum" sz="quarter" idx="17"/>
          </p:nvPr>
        </p:nvSpPr>
        <p:spPr/>
        <p:txBody>
          <a:bodyPr/>
          <a:lstStyle/>
          <a:p>
            <a:fld id="{280EF358-0A98-1F4A-A9F9-10605776E7D2}" type="slidenum">
              <a:rPr lang="en-US" smtClean="0"/>
              <a:t>57</a:t>
            </a:fld>
            <a:endParaRPr lang="en-US"/>
          </a:p>
        </p:txBody>
      </p:sp>
      <p:sp>
        <p:nvSpPr>
          <p:cNvPr id="11" name="Rectangle 10"/>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0000"/>
                </a:solidFill>
              </a:rPr>
              <a:t>Paleoclimate // tree rings</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Events like forest fires can also be written in trees</a:t>
            </a:r>
          </a:p>
        </p:txBody>
      </p:sp>
      <p:sp>
        <p:nvSpPr>
          <p:cNvPr id="6" name="Content Placeholder 5"/>
          <p:cNvSpPr>
            <a:spLocks noGrp="1"/>
          </p:cNvSpPr>
          <p:nvPr>
            <p:ph idx="13"/>
          </p:nvPr>
        </p:nvSpPr>
        <p:spPr/>
        <p:txBody>
          <a:bodyPr/>
          <a:lstStyle/>
          <a:p>
            <a:r>
              <a:rPr lang="en-US" dirty="0"/>
              <a:t>NASA Earth Observatory</a:t>
            </a:r>
          </a:p>
        </p:txBody>
      </p:sp>
      <p:pic>
        <p:nvPicPr>
          <p:cNvPr id="8" name="Content Placeholder 7"/>
          <p:cNvPicPr>
            <a:picLocks noGrp="1" noChangeAspect="1"/>
          </p:cNvPicPr>
          <p:nvPr>
            <p:ph idx="14"/>
          </p:nvPr>
        </p:nvPicPr>
        <p:blipFill>
          <a:blip r:embed="rId3">
            <a:extLst>
              <a:ext uri="{28A0092B-C50C-407E-A947-70E740481C1C}">
                <a14:useLocalDpi xmlns:a14="http://schemas.microsoft.com/office/drawing/2010/main" val="0"/>
              </a:ext>
            </a:extLst>
          </a:blip>
          <a:stretch>
            <a:fillRect/>
          </a:stretch>
        </p:blipFill>
        <p:spPr>
          <a:xfrm>
            <a:off x="2349500" y="1956594"/>
            <a:ext cx="4445000" cy="2984500"/>
          </a:xfrm>
        </p:spPr>
      </p:pic>
      <p:sp>
        <p:nvSpPr>
          <p:cNvPr id="9" name="TextBox 8"/>
          <p:cNvSpPr txBox="1"/>
          <p:nvPr/>
        </p:nvSpPr>
        <p:spPr>
          <a:xfrm>
            <a:off x="613579" y="2325045"/>
            <a:ext cx="1339982" cy="461665"/>
          </a:xfrm>
          <a:prstGeom prst="rect">
            <a:avLst/>
          </a:prstGeom>
          <a:noFill/>
        </p:spPr>
        <p:txBody>
          <a:bodyPr wrap="none" rtlCol="0">
            <a:spAutoFit/>
          </a:bodyPr>
          <a:lstStyle/>
          <a:p>
            <a:r>
              <a:rPr lang="en-US" sz="2400">
                <a:solidFill>
                  <a:schemeClr val="accent2"/>
                </a:solidFill>
              </a:rPr>
              <a:t>Fire scars</a:t>
            </a:r>
          </a:p>
        </p:txBody>
      </p:sp>
      <p:cxnSp>
        <p:nvCxnSpPr>
          <p:cNvPr id="11" name="Straight Connector 10"/>
          <p:cNvCxnSpPr/>
          <p:nvPr/>
        </p:nvCxnSpPr>
        <p:spPr>
          <a:xfrm>
            <a:off x="1657350" y="2751324"/>
            <a:ext cx="1371600" cy="276251"/>
          </a:xfrm>
          <a:prstGeom prst="line">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7"/>
          </p:nvPr>
        </p:nvSpPr>
        <p:spPr/>
        <p:txBody>
          <a:bodyPr/>
          <a:lstStyle/>
          <a:p>
            <a:fld id="{280EF358-0A98-1F4A-A9F9-10605776E7D2}" type="slidenum">
              <a:rPr lang="en-US" smtClean="0"/>
              <a:t>58</a:t>
            </a:fld>
            <a:endParaRPr lang="en-US"/>
          </a:p>
        </p:txBody>
      </p:sp>
      <p:sp>
        <p:nvSpPr>
          <p:cNvPr id="10" name="Rectangle 9"/>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0000"/>
                </a:solidFill>
              </a:rPr>
              <a:t>Paleoclimate // tree rings</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Ice cores as a climate proxy</a:t>
            </a:r>
          </a:p>
        </p:txBody>
      </p:sp>
      <p:sp>
        <p:nvSpPr>
          <p:cNvPr id="7" name="Content Placeholder 6"/>
          <p:cNvSpPr>
            <a:spLocks noGrp="1"/>
          </p:cNvSpPr>
          <p:nvPr>
            <p:ph idx="14"/>
          </p:nvPr>
        </p:nvSpPr>
        <p:spPr>
          <a:xfrm>
            <a:off x="160642" y="1213756"/>
            <a:ext cx="5123878" cy="5644243"/>
          </a:xfrm>
        </p:spPr>
        <p:txBody>
          <a:bodyPr/>
          <a:lstStyle/>
          <a:p>
            <a:pPr marL="342900" indent="-342900">
              <a:buFont typeface="Arial" panose="020B0604020202020204" pitchFamily="34" charset="0"/>
              <a:buChar char="•"/>
            </a:pPr>
            <a:r>
              <a:rPr lang="en-US" dirty="0"/>
              <a:t>Ice builds up incrementally. Deeper ice is older.</a:t>
            </a:r>
          </a:p>
          <a:p>
            <a:pPr marL="342900" indent="-342900">
              <a:buFont typeface="Arial" panose="020B0604020202020204" pitchFamily="34" charset="0"/>
              <a:buChar char="•"/>
            </a:pPr>
            <a:endParaRPr lang="en-US" dirty="0">
              <a:latin typeface="Calibri" panose="020F0502020204030204" charset="0"/>
              <a:ea typeface="Calibri" panose="020F0502020204030204" charset="0"/>
              <a:cs typeface="Calibri" panose="020F0502020204030204" charset="0"/>
            </a:endParaRPr>
          </a:p>
          <a:p>
            <a:pPr marL="342900" indent="-342900">
              <a:buFont typeface="Arial" panose="020B0604020202020204" pitchFamily="34" charset="0"/>
              <a:buChar char="•"/>
            </a:pPr>
            <a:r>
              <a:rPr lang="en-US" baseline="30000" dirty="0">
                <a:latin typeface="Calibri" panose="020F0502020204030204" charset="0"/>
                <a:ea typeface="Calibri" panose="020F0502020204030204" charset="0"/>
                <a:cs typeface="Calibri" panose="020F0502020204030204" charset="0"/>
              </a:rPr>
              <a:t>18</a:t>
            </a:r>
            <a:r>
              <a:rPr lang="en-US" dirty="0">
                <a:latin typeface="Calibri" panose="020F0502020204030204" charset="0"/>
                <a:ea typeface="Calibri" panose="020F0502020204030204" charset="0"/>
                <a:cs typeface="Calibri" panose="020F0502020204030204" charset="0"/>
              </a:rPr>
              <a:t>O/</a:t>
            </a:r>
            <a:r>
              <a:rPr lang="en-US" baseline="30000" dirty="0">
                <a:latin typeface="Calibri" panose="020F0502020204030204" charset="0"/>
                <a:ea typeface="Calibri" panose="020F0502020204030204" charset="0"/>
                <a:cs typeface="Calibri" panose="020F0502020204030204" charset="0"/>
              </a:rPr>
              <a:t>16</a:t>
            </a:r>
            <a:r>
              <a:rPr lang="en-US" dirty="0">
                <a:latin typeface="Calibri" panose="020F0502020204030204" charset="0"/>
                <a:ea typeface="Calibri" panose="020F0502020204030204" charset="0"/>
                <a:cs typeface="Calibri" panose="020F0502020204030204" charset="0"/>
              </a:rPr>
              <a:t>O isotopic ratio is an indicator of temperature.</a:t>
            </a:r>
          </a:p>
          <a:p>
            <a:pPr marL="342900" indent="-342900">
              <a:buFont typeface="Arial" panose="020B0604020202020204" pitchFamily="34" charset="0"/>
              <a:buChar char="•"/>
            </a:pPr>
            <a:endParaRPr lang="en-US" dirty="0">
              <a:latin typeface="Calibri" panose="020F0502020204030204" charset="0"/>
              <a:ea typeface="Calibri" panose="020F0502020204030204" charset="0"/>
              <a:cs typeface="Calibri" panose="020F0502020204030204" charset="0"/>
            </a:endParaRPr>
          </a:p>
          <a:p>
            <a:pPr marL="342900" indent="-342900">
              <a:buFont typeface="Arial" panose="020B0604020202020204" pitchFamily="34" charset="0"/>
              <a:buChar char="•"/>
            </a:pPr>
            <a:r>
              <a:rPr lang="en-US" dirty="0">
                <a:latin typeface="Calibri" panose="020F0502020204030204" charset="0"/>
                <a:ea typeface="Calibri" panose="020F0502020204030204" charset="0"/>
                <a:cs typeface="Calibri" panose="020F0502020204030204" charset="0"/>
              </a:rPr>
              <a:t>Composition of trapped air bubbles gives atmospheric composition.</a:t>
            </a:r>
          </a:p>
        </p:txBody>
      </p:sp>
      <p:sp>
        <p:nvSpPr>
          <p:cNvPr id="3" name="Slide Number Placeholder 2"/>
          <p:cNvSpPr>
            <a:spLocks noGrp="1"/>
          </p:cNvSpPr>
          <p:nvPr>
            <p:ph type="sldNum" sz="quarter" idx="17"/>
          </p:nvPr>
        </p:nvSpPr>
        <p:spPr/>
        <p:txBody>
          <a:bodyPr/>
          <a:lstStyle/>
          <a:p>
            <a:fld id="{280EF358-0A98-1F4A-A9F9-10605776E7D2}" type="slidenum">
              <a:rPr lang="en-US" smtClean="0"/>
              <a:t>59</a:t>
            </a:fld>
            <a:endParaRPr lang="en-US"/>
          </a:p>
        </p:txBody>
      </p:sp>
      <p:sp>
        <p:nvSpPr>
          <p:cNvPr id="9" name="Rectangle 8"/>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0000"/>
                </a:solidFill>
              </a:rPr>
              <a:t>Paleoclimate // ice cores</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30600" y="1987571"/>
            <a:ext cx="3994405" cy="3594965"/>
          </a:xfrm>
          <a:prstGeom prst="rect">
            <a:avLst/>
          </a:prstGeom>
          <a:effectLst>
            <a:softEdge rad="63500"/>
          </a:effectLst>
        </p:spPr>
      </p:pic>
      <p:sp>
        <p:nvSpPr>
          <p:cNvPr id="12" name="Content Placeholder 11"/>
          <p:cNvSpPr>
            <a:spLocks noGrp="1"/>
          </p:cNvSpPr>
          <p:nvPr>
            <p:ph idx="13"/>
          </p:nvPr>
        </p:nvSpPr>
        <p:spPr>
          <a:xfrm>
            <a:off x="6153728" y="5558856"/>
            <a:ext cx="1748147" cy="446314"/>
          </a:xfrm>
        </p:spPr>
        <p:txBody>
          <a:bodyPr/>
          <a:lstStyle/>
          <a:p>
            <a:pPr algn="ctr"/>
            <a:r>
              <a:rPr lang="en-US"/>
              <a:t>Google Earth Image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7"/>
          </p:nvPr>
        </p:nvSpPr>
        <p:spPr/>
        <p:txBody>
          <a:bodyPr/>
          <a:lstStyle/>
          <a:p>
            <a:fld id="{280EF358-0A98-1F4A-A9F9-10605776E7D2}" type="slidenum">
              <a:rPr lang="en-US" smtClean="0"/>
              <a:t>6</a:t>
            </a:fld>
            <a:endParaRPr lang="en-US"/>
          </a:p>
        </p:txBody>
      </p:sp>
      <p:sp>
        <p:nvSpPr>
          <p:cNvPr id="6" name="TextBox 5"/>
          <p:cNvSpPr txBox="1"/>
          <p:nvPr/>
        </p:nvSpPr>
        <p:spPr>
          <a:xfrm>
            <a:off x="0" y="3348681"/>
            <a:ext cx="9143999" cy="460375"/>
          </a:xfrm>
          <a:prstGeom prst="rect">
            <a:avLst/>
          </a:prstGeom>
          <a:noFill/>
        </p:spPr>
        <p:txBody>
          <a:bodyPr wrap="square" rtlCol="0" anchor="t">
            <a:spAutoFit/>
          </a:bodyPr>
          <a:lstStyle/>
          <a:p>
            <a:pPr algn="ctr"/>
            <a:r>
              <a:rPr lang="en-US" sz="2400" b="1" dirty="0">
                <a:solidFill>
                  <a:schemeClr val="tx1">
                    <a:lumMod val="50000"/>
                    <a:lumOff val="50000"/>
                  </a:schemeClr>
                </a:solidFill>
              </a:rPr>
              <a:t>Observations of </a:t>
            </a:r>
            <a:r>
              <a:rPr lang="en-US" sz="2400" b="1" dirty="0" smtClean="0">
                <a:solidFill>
                  <a:schemeClr val="tx1">
                    <a:lumMod val="50000"/>
                    <a:lumOff val="50000"/>
                  </a:schemeClr>
                </a:solidFill>
              </a:rPr>
              <a:t>climate change</a:t>
            </a:r>
            <a:endParaRPr lang="en-US" sz="2400" b="1" dirty="0">
              <a:solidFill>
                <a:schemeClr val="tx1">
                  <a:lumMod val="50000"/>
                  <a:lumOff val="50000"/>
                </a:schemeClr>
              </a:solidFill>
            </a:endParaRPr>
          </a:p>
        </p:txBody>
      </p:sp>
      <p:sp>
        <p:nvSpPr>
          <p:cNvPr id="4" name="Rectangle 3"/>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rgbClr val="FF0000"/>
              </a:solidFill>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do ice cores look like?</a:t>
            </a:r>
          </a:p>
        </p:txBody>
      </p:sp>
      <p:sp>
        <p:nvSpPr>
          <p:cNvPr id="6" name="Content Placeholder 5"/>
          <p:cNvSpPr>
            <a:spLocks noGrp="1"/>
          </p:cNvSpPr>
          <p:nvPr>
            <p:ph idx="13"/>
          </p:nvPr>
        </p:nvSpPr>
        <p:spPr>
          <a:xfrm>
            <a:off x="223157" y="5683931"/>
            <a:ext cx="8697686" cy="446314"/>
          </a:xfrm>
        </p:spPr>
        <p:txBody>
          <a:bodyPr/>
          <a:lstStyle/>
          <a:p>
            <a:r>
              <a:rPr lang="en-US" dirty="0"/>
              <a:t>Source: NASA Earth Observatory</a:t>
            </a:r>
          </a:p>
        </p:txBody>
      </p:sp>
      <p:pic>
        <p:nvPicPr>
          <p:cNvPr id="8" name="Content Placeholder 7"/>
          <p:cNvPicPr>
            <a:picLocks noGrp="1" noChangeAspect="1"/>
          </p:cNvPicPr>
          <p:nvPr>
            <p:ph idx="14"/>
          </p:nvPr>
        </p:nvPicPr>
        <p:blipFill>
          <a:blip r:embed="rId3">
            <a:extLst>
              <a:ext uri="{28A0092B-C50C-407E-A947-70E740481C1C}">
                <a14:useLocalDpi xmlns:a14="http://schemas.microsoft.com/office/drawing/2010/main" val="0"/>
              </a:ext>
            </a:extLst>
          </a:blip>
          <a:stretch>
            <a:fillRect/>
          </a:stretch>
        </p:blipFill>
        <p:spPr>
          <a:xfrm rot="16200000">
            <a:off x="4725431" y="2859271"/>
            <a:ext cx="3362070" cy="2061142"/>
          </a:xfrm>
        </p:spPr>
      </p:pic>
      <p:sp>
        <p:nvSpPr>
          <p:cNvPr id="7" name="TextBox 6"/>
          <p:cNvSpPr txBox="1"/>
          <p:nvPr/>
        </p:nvSpPr>
        <p:spPr>
          <a:xfrm>
            <a:off x="4453551" y="4350809"/>
            <a:ext cx="1006318" cy="369332"/>
          </a:xfrm>
          <a:prstGeom prst="rect">
            <a:avLst/>
          </a:prstGeom>
          <a:noFill/>
        </p:spPr>
        <p:txBody>
          <a:bodyPr wrap="square" rtlCol="0">
            <a:spAutoFit/>
          </a:bodyPr>
          <a:lstStyle/>
          <a:p>
            <a:pPr algn="ctr"/>
            <a:r>
              <a:rPr lang="en-US" sz="1800">
                <a:solidFill>
                  <a:schemeClr val="accent2"/>
                </a:solidFill>
              </a:rPr>
              <a:t>Fresh </a:t>
            </a:r>
            <a:r>
              <a:rPr lang="en-US" sz="1800" dirty="0">
                <a:solidFill>
                  <a:schemeClr val="accent2"/>
                </a:solidFill>
              </a:rPr>
              <a:t>ice</a:t>
            </a:r>
          </a:p>
        </p:txBody>
      </p:sp>
      <p:sp>
        <p:nvSpPr>
          <p:cNvPr id="9" name="TextBox 8"/>
          <p:cNvSpPr txBox="1"/>
          <p:nvPr/>
        </p:nvSpPr>
        <p:spPr>
          <a:xfrm>
            <a:off x="7377959" y="4212310"/>
            <a:ext cx="1763158" cy="646331"/>
          </a:xfrm>
          <a:prstGeom prst="rect">
            <a:avLst/>
          </a:prstGeom>
          <a:noFill/>
        </p:spPr>
        <p:txBody>
          <a:bodyPr wrap="square" rtlCol="0">
            <a:spAutoFit/>
          </a:bodyPr>
          <a:lstStyle/>
          <a:p>
            <a:pPr algn="ctr"/>
            <a:r>
              <a:rPr lang="en-US" sz="1800" dirty="0">
                <a:solidFill>
                  <a:schemeClr val="accent2"/>
                </a:solidFill>
              </a:rPr>
              <a:t>Old </a:t>
            </a:r>
            <a:r>
              <a:rPr lang="en-US" sz="1800">
                <a:solidFill>
                  <a:schemeClr val="accent2"/>
                </a:solidFill>
              </a:rPr>
              <a:t>ice </a:t>
            </a:r>
          </a:p>
          <a:p>
            <a:pPr algn="ctr"/>
            <a:r>
              <a:rPr lang="en-US" sz="1800" dirty="0">
                <a:solidFill>
                  <a:schemeClr val="accent2"/>
                </a:solidFill>
              </a:rPr>
              <a:t>close to bottom</a:t>
            </a:r>
          </a:p>
        </p:txBody>
      </p:sp>
      <p:sp>
        <p:nvSpPr>
          <p:cNvPr id="3" name="Slide Number Placeholder 2"/>
          <p:cNvSpPr>
            <a:spLocks noGrp="1"/>
          </p:cNvSpPr>
          <p:nvPr>
            <p:ph type="sldNum" sz="quarter" idx="17"/>
          </p:nvPr>
        </p:nvSpPr>
        <p:spPr/>
        <p:txBody>
          <a:bodyPr/>
          <a:lstStyle/>
          <a:p>
            <a:fld id="{280EF358-0A98-1F4A-A9F9-10605776E7D2}" type="slidenum">
              <a:rPr lang="en-US" smtClean="0"/>
              <a:t>60</a:t>
            </a:fld>
            <a:endParaRPr lang="en-US"/>
          </a:p>
        </p:txBody>
      </p:sp>
      <p:sp>
        <p:nvSpPr>
          <p:cNvPr id="11" name="Rectangle 10"/>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0000"/>
                </a:solidFill>
              </a:rPr>
              <a:t>Paleoclimate // ice cores</a:t>
            </a:r>
          </a:p>
        </p:txBody>
      </p:sp>
      <p:pic>
        <p:nvPicPr>
          <p:cNvPr id="12" name="Content Placeholder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43710" y="2208806"/>
            <a:ext cx="494195" cy="3491604"/>
          </a:xfrm>
          <a:prstGeom prst="rect">
            <a:avLst/>
          </a:prstGeom>
          <a:noFill/>
        </p:spPr>
      </p:pic>
      <p:sp>
        <p:nvSpPr>
          <p:cNvPr id="13" name="TextBox 12"/>
          <p:cNvSpPr txBox="1"/>
          <p:nvPr/>
        </p:nvSpPr>
        <p:spPr>
          <a:xfrm>
            <a:off x="852924" y="1561734"/>
            <a:ext cx="1618942" cy="461665"/>
          </a:xfrm>
          <a:prstGeom prst="rect">
            <a:avLst/>
          </a:prstGeom>
          <a:noFill/>
        </p:spPr>
        <p:txBody>
          <a:bodyPr wrap="square" rtlCol="0">
            <a:spAutoFit/>
          </a:bodyPr>
          <a:lstStyle/>
          <a:p>
            <a:r>
              <a:rPr lang="en-US" sz="2400">
                <a:solidFill>
                  <a:schemeClr val="accent2"/>
                </a:solidFill>
              </a:rPr>
              <a:t>Ice column</a:t>
            </a:r>
            <a:endParaRPr lang="en-US" sz="2400" dirty="0">
              <a:solidFill>
                <a:schemeClr val="accent2"/>
              </a:solidFill>
            </a:endParaRPr>
          </a:p>
        </p:txBody>
      </p:sp>
      <p:sp>
        <p:nvSpPr>
          <p:cNvPr id="14" name="TextBox 13"/>
          <p:cNvSpPr txBox="1"/>
          <p:nvPr/>
        </p:nvSpPr>
        <p:spPr>
          <a:xfrm>
            <a:off x="5475669" y="1561734"/>
            <a:ext cx="1961368" cy="461665"/>
          </a:xfrm>
          <a:prstGeom prst="rect">
            <a:avLst/>
          </a:prstGeom>
          <a:noFill/>
        </p:spPr>
        <p:txBody>
          <a:bodyPr wrap="square" rtlCol="0">
            <a:spAutoFit/>
          </a:bodyPr>
          <a:lstStyle/>
          <a:p>
            <a:r>
              <a:rPr lang="en-US" sz="2400" dirty="0">
                <a:solidFill>
                  <a:schemeClr val="accent2"/>
                </a:solidFill>
              </a:rPr>
              <a:t>Cross sections</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 of ice can be computed by counting seasonal layers</a:t>
            </a:r>
          </a:p>
        </p:txBody>
      </p:sp>
      <p:sp>
        <p:nvSpPr>
          <p:cNvPr id="6" name="Content Placeholder 5"/>
          <p:cNvSpPr>
            <a:spLocks noGrp="1"/>
          </p:cNvSpPr>
          <p:nvPr>
            <p:ph idx="13"/>
          </p:nvPr>
        </p:nvSpPr>
        <p:spPr>
          <a:xfrm>
            <a:off x="223157" y="5683931"/>
            <a:ext cx="8697686" cy="446314"/>
          </a:xfrm>
        </p:spPr>
        <p:txBody>
          <a:bodyPr/>
          <a:lstStyle/>
          <a:p>
            <a:r>
              <a:rPr lang="en-US" dirty="0"/>
              <a:t>Source: NASA Earth Observatory</a:t>
            </a:r>
          </a:p>
        </p:txBody>
      </p:sp>
      <p:sp>
        <p:nvSpPr>
          <p:cNvPr id="3" name="Slide Number Placeholder 2"/>
          <p:cNvSpPr>
            <a:spLocks noGrp="1"/>
          </p:cNvSpPr>
          <p:nvPr>
            <p:ph type="sldNum" sz="quarter" idx="17"/>
          </p:nvPr>
        </p:nvSpPr>
        <p:spPr/>
        <p:txBody>
          <a:bodyPr/>
          <a:lstStyle/>
          <a:p>
            <a:fld id="{280EF358-0A98-1F4A-A9F9-10605776E7D2}" type="slidenum">
              <a:rPr lang="en-US" smtClean="0"/>
              <a:t>61</a:t>
            </a:fld>
            <a:endParaRPr lang="en-US"/>
          </a:p>
        </p:txBody>
      </p:sp>
      <p:sp>
        <p:nvSpPr>
          <p:cNvPr id="11" name="Rectangle 10"/>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0000"/>
                </a:solidFill>
              </a:rPr>
              <a:t>Paleoclimate // ice cores</a:t>
            </a:r>
          </a:p>
        </p:txBody>
      </p:sp>
      <p:pic>
        <p:nvPicPr>
          <p:cNvPr id="12" name="Content Placeholder 7"/>
          <p:cNvPicPr>
            <a:picLocks noGrp="1" noChangeAspect="1"/>
          </p:cNvPicPr>
          <p:nvPr>
            <p:ph idx="14"/>
          </p:nvPr>
        </p:nvPicPr>
        <p:blipFill>
          <a:blip r:embed="rId3">
            <a:extLst>
              <a:ext uri="{28A0092B-C50C-407E-A947-70E740481C1C}">
                <a14:useLocalDpi xmlns:a14="http://schemas.microsoft.com/office/drawing/2010/main" val="0"/>
              </a:ext>
            </a:extLst>
          </a:blip>
          <a:stretch>
            <a:fillRect/>
          </a:stretch>
        </p:blipFill>
        <p:spPr>
          <a:xfrm rot="16200000">
            <a:off x="2279535" y="2125133"/>
            <a:ext cx="4583569" cy="2534028"/>
          </a:xfrm>
        </p:spPr>
      </p:pic>
      <p:sp>
        <p:nvSpPr>
          <p:cNvPr id="15" name="TextBox 14"/>
          <p:cNvSpPr txBox="1"/>
          <p:nvPr/>
        </p:nvSpPr>
        <p:spPr>
          <a:xfrm>
            <a:off x="2297987" y="3068981"/>
            <a:ext cx="1006318" cy="369332"/>
          </a:xfrm>
          <a:prstGeom prst="rect">
            <a:avLst/>
          </a:prstGeom>
          <a:noFill/>
        </p:spPr>
        <p:txBody>
          <a:bodyPr wrap="square" rtlCol="0">
            <a:spAutoFit/>
          </a:bodyPr>
          <a:lstStyle/>
          <a:p>
            <a:pPr algn="ctr"/>
            <a:r>
              <a:rPr lang="en-US" sz="1800">
                <a:solidFill>
                  <a:schemeClr val="accent2"/>
                </a:solidFill>
              </a:rPr>
              <a:t>Fresh </a:t>
            </a:r>
            <a:r>
              <a:rPr lang="en-US" sz="1800" dirty="0">
                <a:solidFill>
                  <a:schemeClr val="accent2"/>
                </a:solidFill>
              </a:rPr>
              <a:t>ice</a:t>
            </a:r>
          </a:p>
        </p:txBody>
      </p:sp>
      <p:sp>
        <p:nvSpPr>
          <p:cNvPr id="16" name="TextBox 15"/>
          <p:cNvSpPr txBox="1"/>
          <p:nvPr/>
        </p:nvSpPr>
        <p:spPr>
          <a:xfrm>
            <a:off x="5963073" y="2930481"/>
            <a:ext cx="1763158" cy="646331"/>
          </a:xfrm>
          <a:prstGeom prst="rect">
            <a:avLst/>
          </a:prstGeom>
          <a:noFill/>
        </p:spPr>
        <p:txBody>
          <a:bodyPr wrap="square" rtlCol="0">
            <a:spAutoFit/>
          </a:bodyPr>
          <a:lstStyle/>
          <a:p>
            <a:pPr algn="ctr"/>
            <a:r>
              <a:rPr lang="en-US" sz="1800" dirty="0">
                <a:solidFill>
                  <a:schemeClr val="accent2"/>
                </a:solidFill>
              </a:rPr>
              <a:t>Old </a:t>
            </a:r>
            <a:r>
              <a:rPr lang="en-US" sz="1800">
                <a:solidFill>
                  <a:schemeClr val="accent2"/>
                </a:solidFill>
              </a:rPr>
              <a:t>ice </a:t>
            </a:r>
          </a:p>
          <a:p>
            <a:pPr algn="ctr"/>
            <a:r>
              <a:rPr lang="en-US" sz="1800" dirty="0">
                <a:solidFill>
                  <a:schemeClr val="accent2"/>
                </a:solidFill>
              </a:rPr>
              <a:t>close to bottom</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 of ice can be computed by counting seasonal layers</a:t>
            </a:r>
          </a:p>
        </p:txBody>
      </p:sp>
      <p:sp>
        <p:nvSpPr>
          <p:cNvPr id="6" name="Content Placeholder 5"/>
          <p:cNvSpPr>
            <a:spLocks noGrp="1"/>
          </p:cNvSpPr>
          <p:nvPr>
            <p:ph idx="13"/>
          </p:nvPr>
        </p:nvSpPr>
        <p:spPr>
          <a:xfrm>
            <a:off x="223157" y="5683931"/>
            <a:ext cx="8697686" cy="446314"/>
          </a:xfrm>
        </p:spPr>
        <p:txBody>
          <a:bodyPr/>
          <a:lstStyle/>
          <a:p>
            <a:r>
              <a:rPr lang="en-US" dirty="0"/>
              <a:t>Source: NASA Earth Observatory</a:t>
            </a:r>
          </a:p>
        </p:txBody>
      </p:sp>
      <p:sp>
        <p:nvSpPr>
          <p:cNvPr id="3" name="Slide Number Placeholder 2"/>
          <p:cNvSpPr>
            <a:spLocks noGrp="1"/>
          </p:cNvSpPr>
          <p:nvPr>
            <p:ph type="sldNum" sz="quarter" idx="17"/>
          </p:nvPr>
        </p:nvSpPr>
        <p:spPr/>
        <p:txBody>
          <a:bodyPr/>
          <a:lstStyle/>
          <a:p>
            <a:fld id="{280EF358-0A98-1F4A-A9F9-10605776E7D2}" type="slidenum">
              <a:rPr lang="en-US" smtClean="0"/>
              <a:t>62</a:t>
            </a:fld>
            <a:endParaRPr lang="en-US"/>
          </a:p>
        </p:txBody>
      </p:sp>
      <p:sp>
        <p:nvSpPr>
          <p:cNvPr id="11" name="Rectangle 10"/>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0000"/>
                </a:solidFill>
              </a:rPr>
              <a:t>Paleoclimate // ice cores</a:t>
            </a:r>
          </a:p>
        </p:txBody>
      </p:sp>
      <p:pic>
        <p:nvPicPr>
          <p:cNvPr id="5" name="Content Placeholder 4" descr="ice_bubbles"/>
          <p:cNvPicPr>
            <a:picLocks noGrp="1" noChangeAspect="1"/>
          </p:cNvPicPr>
          <p:nvPr>
            <p:ph idx="14"/>
          </p:nvPr>
        </p:nvPicPr>
        <p:blipFill>
          <a:blip r:embed="rId3"/>
          <a:stretch>
            <a:fillRect/>
          </a:stretch>
        </p:blipFill>
        <p:spPr>
          <a:xfrm>
            <a:off x="2887980" y="2165985"/>
            <a:ext cx="3368040" cy="2526030"/>
          </a:xfrm>
          <a:prstGeom prst="rect">
            <a:avLst/>
          </a:prstGeom>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Ice also preserves temperatures</a:t>
            </a:r>
          </a:p>
        </p:txBody>
      </p:sp>
      <p:sp>
        <p:nvSpPr>
          <p:cNvPr id="3" name="Slide Number Placeholder 2"/>
          <p:cNvSpPr>
            <a:spLocks noGrp="1"/>
          </p:cNvSpPr>
          <p:nvPr>
            <p:ph type="sldNum" sz="quarter" idx="17"/>
          </p:nvPr>
        </p:nvSpPr>
        <p:spPr/>
        <p:txBody>
          <a:bodyPr/>
          <a:lstStyle/>
          <a:p>
            <a:fld id="{280EF358-0A98-1F4A-A9F9-10605776E7D2}" type="slidenum">
              <a:rPr lang="en-US" smtClean="0"/>
              <a:t>63</a:t>
            </a:fld>
            <a:endParaRPr lang="en-US"/>
          </a:p>
        </p:txBody>
      </p:sp>
      <p:sp>
        <p:nvSpPr>
          <p:cNvPr id="7" name="Rectangle 6"/>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0000"/>
                </a:solidFill>
              </a:rPr>
              <a:t>Paleoclimate // ice cores</a:t>
            </a:r>
          </a:p>
        </p:txBody>
      </p:sp>
      <p:pic>
        <p:nvPicPr>
          <p:cNvPr id="5" name="Content Placeholder 4" descr="borehole_profile_rt"/>
          <p:cNvPicPr>
            <a:picLocks noGrp="1" noChangeAspect="1"/>
          </p:cNvPicPr>
          <p:nvPr>
            <p:ph idx="14"/>
          </p:nvPr>
        </p:nvPicPr>
        <p:blipFill>
          <a:blip r:embed="rId3"/>
          <a:stretch>
            <a:fillRect/>
          </a:stretch>
        </p:blipFill>
        <p:spPr>
          <a:xfrm>
            <a:off x="2364105" y="1320165"/>
            <a:ext cx="6581140" cy="4645025"/>
          </a:xfrm>
          <a:prstGeom prst="rect">
            <a:avLst/>
          </a:prstGeom>
        </p:spPr>
      </p:pic>
      <p:sp>
        <p:nvSpPr>
          <p:cNvPr id="6" name="Text Box 5"/>
          <p:cNvSpPr txBox="1"/>
          <p:nvPr/>
        </p:nvSpPr>
        <p:spPr>
          <a:xfrm>
            <a:off x="-24765" y="2888615"/>
            <a:ext cx="1468120" cy="460375"/>
          </a:xfrm>
          <a:prstGeom prst="rect">
            <a:avLst/>
          </a:prstGeom>
          <a:noFill/>
        </p:spPr>
        <p:txBody>
          <a:bodyPr wrap="none" rtlCol="0">
            <a:spAutoFit/>
          </a:bodyPr>
          <a:lstStyle/>
          <a:p>
            <a:r>
              <a:rPr lang="en-IN" altLang="en-US" sz="2400" b="1">
                <a:solidFill>
                  <a:schemeClr val="bg2">
                    <a:lumMod val="50000"/>
                  </a:schemeClr>
                </a:solidFill>
              </a:rPr>
              <a:t>Depth (m)</a:t>
            </a:r>
          </a:p>
        </p:txBody>
      </p:sp>
      <p:sp>
        <p:nvSpPr>
          <p:cNvPr id="11" name="Text Box 10"/>
          <p:cNvSpPr txBox="1"/>
          <p:nvPr/>
        </p:nvSpPr>
        <p:spPr>
          <a:xfrm>
            <a:off x="1714500" y="1156335"/>
            <a:ext cx="337185" cy="460375"/>
          </a:xfrm>
          <a:prstGeom prst="rect">
            <a:avLst/>
          </a:prstGeom>
          <a:noFill/>
        </p:spPr>
        <p:txBody>
          <a:bodyPr wrap="none" rtlCol="0">
            <a:spAutoFit/>
          </a:bodyPr>
          <a:lstStyle/>
          <a:p>
            <a:pPr algn="ctr"/>
            <a:r>
              <a:rPr lang="en-IN" altLang="en-US" sz="2400">
                <a:solidFill>
                  <a:schemeClr val="bg2">
                    <a:lumMod val="50000"/>
                  </a:schemeClr>
                </a:solidFill>
              </a:rPr>
              <a:t>0</a:t>
            </a:r>
          </a:p>
        </p:txBody>
      </p:sp>
      <p:sp>
        <p:nvSpPr>
          <p:cNvPr id="12" name="Text Box 11"/>
          <p:cNvSpPr txBox="1"/>
          <p:nvPr/>
        </p:nvSpPr>
        <p:spPr>
          <a:xfrm>
            <a:off x="1560195" y="2033270"/>
            <a:ext cx="645795" cy="460375"/>
          </a:xfrm>
          <a:prstGeom prst="rect">
            <a:avLst/>
          </a:prstGeom>
          <a:noFill/>
        </p:spPr>
        <p:txBody>
          <a:bodyPr wrap="none" rtlCol="0">
            <a:spAutoFit/>
          </a:bodyPr>
          <a:lstStyle/>
          <a:p>
            <a:pPr algn="ctr"/>
            <a:r>
              <a:rPr lang="en-IN" altLang="en-US" sz="2400">
                <a:solidFill>
                  <a:schemeClr val="bg2">
                    <a:lumMod val="50000"/>
                  </a:schemeClr>
                </a:solidFill>
              </a:rPr>
              <a:t>500</a:t>
            </a:r>
          </a:p>
        </p:txBody>
      </p:sp>
      <p:cxnSp>
        <p:nvCxnSpPr>
          <p:cNvPr id="13" name="Straight Connector 12"/>
          <p:cNvCxnSpPr/>
          <p:nvPr/>
        </p:nvCxnSpPr>
        <p:spPr>
          <a:xfrm>
            <a:off x="2345055" y="1320165"/>
            <a:ext cx="0" cy="395859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4" name="Text Box 13"/>
          <p:cNvSpPr txBox="1"/>
          <p:nvPr/>
        </p:nvSpPr>
        <p:spPr>
          <a:xfrm>
            <a:off x="1477963" y="3736975"/>
            <a:ext cx="800100" cy="460375"/>
          </a:xfrm>
          <a:prstGeom prst="rect">
            <a:avLst/>
          </a:prstGeom>
          <a:noFill/>
        </p:spPr>
        <p:txBody>
          <a:bodyPr wrap="none" rtlCol="0">
            <a:spAutoFit/>
          </a:bodyPr>
          <a:lstStyle/>
          <a:p>
            <a:pPr algn="ctr"/>
            <a:r>
              <a:rPr lang="en-IN" altLang="en-US" sz="2400">
                <a:solidFill>
                  <a:schemeClr val="bg2">
                    <a:lumMod val="50000"/>
                  </a:schemeClr>
                </a:solidFill>
              </a:rPr>
              <a:t>1500</a:t>
            </a:r>
          </a:p>
        </p:txBody>
      </p:sp>
      <p:sp>
        <p:nvSpPr>
          <p:cNvPr id="15" name="Text Box 14"/>
          <p:cNvSpPr txBox="1"/>
          <p:nvPr/>
        </p:nvSpPr>
        <p:spPr>
          <a:xfrm>
            <a:off x="1477963" y="4611370"/>
            <a:ext cx="800100" cy="460375"/>
          </a:xfrm>
          <a:prstGeom prst="rect">
            <a:avLst/>
          </a:prstGeom>
          <a:noFill/>
        </p:spPr>
        <p:txBody>
          <a:bodyPr wrap="none" rtlCol="0">
            <a:spAutoFit/>
          </a:bodyPr>
          <a:lstStyle/>
          <a:p>
            <a:pPr algn="ctr"/>
            <a:r>
              <a:rPr lang="en-IN" altLang="en-US" sz="2400">
                <a:solidFill>
                  <a:schemeClr val="bg2">
                    <a:lumMod val="50000"/>
                  </a:schemeClr>
                </a:solidFill>
              </a:rPr>
              <a:t>2000</a:t>
            </a:r>
          </a:p>
        </p:txBody>
      </p:sp>
      <p:sp>
        <p:nvSpPr>
          <p:cNvPr id="16" name="Text Box 15"/>
          <p:cNvSpPr txBox="1"/>
          <p:nvPr/>
        </p:nvSpPr>
        <p:spPr>
          <a:xfrm>
            <a:off x="1477963" y="2874645"/>
            <a:ext cx="800100" cy="460375"/>
          </a:xfrm>
          <a:prstGeom prst="rect">
            <a:avLst/>
          </a:prstGeom>
          <a:noFill/>
        </p:spPr>
        <p:txBody>
          <a:bodyPr wrap="none" rtlCol="0">
            <a:spAutoFit/>
          </a:bodyPr>
          <a:lstStyle/>
          <a:p>
            <a:pPr algn="ctr"/>
            <a:r>
              <a:rPr lang="en-IN" altLang="en-US" sz="2400">
                <a:solidFill>
                  <a:schemeClr val="bg2">
                    <a:lumMod val="50000"/>
                  </a:schemeClr>
                </a:solidFill>
              </a:rPr>
              <a:t>1000</a:t>
            </a:r>
          </a:p>
        </p:txBody>
      </p:sp>
      <p:sp>
        <p:nvSpPr>
          <p:cNvPr id="17" name="Text Box 16"/>
          <p:cNvSpPr txBox="1"/>
          <p:nvPr/>
        </p:nvSpPr>
        <p:spPr>
          <a:xfrm>
            <a:off x="2162176" y="5547360"/>
            <a:ext cx="1009015" cy="460375"/>
          </a:xfrm>
          <a:prstGeom prst="rect">
            <a:avLst/>
          </a:prstGeom>
          <a:noFill/>
        </p:spPr>
        <p:txBody>
          <a:bodyPr wrap="none" rtlCol="0">
            <a:spAutoFit/>
          </a:bodyPr>
          <a:lstStyle/>
          <a:p>
            <a:pPr algn="ctr"/>
            <a:r>
              <a:rPr lang="en-IN" altLang="en-US" sz="2400" b="1">
                <a:solidFill>
                  <a:schemeClr val="accent1">
                    <a:lumMod val="75000"/>
                  </a:schemeClr>
                </a:solidFill>
              </a:rPr>
              <a:t>Colder</a:t>
            </a:r>
          </a:p>
        </p:txBody>
      </p:sp>
      <p:sp>
        <p:nvSpPr>
          <p:cNvPr id="18" name="Text Box 17"/>
          <p:cNvSpPr txBox="1"/>
          <p:nvPr/>
        </p:nvSpPr>
        <p:spPr>
          <a:xfrm>
            <a:off x="7832408" y="5547360"/>
            <a:ext cx="1216660" cy="460375"/>
          </a:xfrm>
          <a:prstGeom prst="rect">
            <a:avLst/>
          </a:prstGeom>
          <a:noFill/>
        </p:spPr>
        <p:txBody>
          <a:bodyPr wrap="none" rtlCol="0">
            <a:spAutoFit/>
          </a:bodyPr>
          <a:lstStyle/>
          <a:p>
            <a:pPr algn="ctr"/>
            <a:r>
              <a:rPr lang="en-IN" altLang="en-US" sz="2400" b="1">
                <a:solidFill>
                  <a:srgbClr val="FF0000"/>
                </a:solidFill>
              </a:rPr>
              <a:t>Warmer</a:t>
            </a:r>
          </a:p>
        </p:txBody>
      </p:sp>
      <p:sp>
        <p:nvSpPr>
          <p:cNvPr id="19" name="Text Box 18"/>
          <p:cNvSpPr txBox="1"/>
          <p:nvPr/>
        </p:nvSpPr>
        <p:spPr>
          <a:xfrm>
            <a:off x="244113" y="1142365"/>
            <a:ext cx="1122680" cy="460375"/>
          </a:xfrm>
          <a:prstGeom prst="rect">
            <a:avLst/>
          </a:prstGeom>
          <a:noFill/>
        </p:spPr>
        <p:txBody>
          <a:bodyPr wrap="none" rtlCol="0">
            <a:spAutoFit/>
          </a:bodyPr>
          <a:lstStyle/>
          <a:p>
            <a:pPr algn="ctr"/>
            <a:r>
              <a:rPr lang="en-IN" altLang="en-US" sz="2400" b="1">
                <a:solidFill>
                  <a:schemeClr val="tx1"/>
                </a:solidFill>
              </a:rPr>
              <a:t>Surface</a:t>
            </a:r>
          </a:p>
        </p:txBody>
      </p:sp>
      <p:sp>
        <p:nvSpPr>
          <p:cNvPr id="20" name="Text Box 19"/>
          <p:cNvSpPr txBox="1"/>
          <p:nvPr/>
        </p:nvSpPr>
        <p:spPr>
          <a:xfrm>
            <a:off x="382226" y="5071747"/>
            <a:ext cx="846455" cy="460375"/>
          </a:xfrm>
          <a:prstGeom prst="rect">
            <a:avLst/>
          </a:prstGeom>
          <a:noFill/>
        </p:spPr>
        <p:txBody>
          <a:bodyPr wrap="none" rtlCol="0">
            <a:spAutoFit/>
          </a:bodyPr>
          <a:lstStyle/>
          <a:p>
            <a:pPr algn="ctr"/>
            <a:r>
              <a:rPr lang="en-IN" altLang="en-US" sz="2400" b="1">
                <a:solidFill>
                  <a:schemeClr val="tx1"/>
                </a:solidFill>
              </a:rPr>
              <a:t>Deep</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Temperature controls the isotopic ratio</a:t>
            </a:r>
          </a:p>
        </p:txBody>
      </p:sp>
      <p:sp>
        <p:nvSpPr>
          <p:cNvPr id="6" name="Content Placeholder 5"/>
          <p:cNvSpPr>
            <a:spLocks noGrp="1"/>
          </p:cNvSpPr>
          <p:nvPr>
            <p:ph idx="13"/>
          </p:nvPr>
        </p:nvSpPr>
        <p:spPr/>
        <p:txBody>
          <a:bodyPr/>
          <a:lstStyle/>
          <a:p>
            <a:r>
              <a:rPr lang="en-US" dirty="0"/>
              <a:t>Principles of Planetary climate, R. </a:t>
            </a:r>
            <a:r>
              <a:rPr lang="en-US" dirty="0" err="1"/>
              <a:t>Pierrehumbert</a:t>
            </a:r>
            <a:endParaRPr lang="en-US" dirty="0"/>
          </a:p>
        </p:txBody>
      </p:sp>
      <p:pic>
        <p:nvPicPr>
          <p:cNvPr id="12" name="Content Placeholder 11"/>
          <p:cNvPicPr>
            <a:picLocks noGrp="1" noChangeAspect="1"/>
          </p:cNvPicPr>
          <p:nvPr>
            <p:ph idx="14"/>
          </p:nvPr>
        </p:nvPicPr>
        <p:blipFill>
          <a:blip r:embed="rId3">
            <a:extLst>
              <a:ext uri="{28A0092B-C50C-407E-A947-70E740481C1C}">
                <a14:useLocalDpi xmlns:a14="http://schemas.microsoft.com/office/drawing/2010/main" val="0"/>
              </a:ext>
            </a:extLst>
          </a:blip>
          <a:stretch>
            <a:fillRect/>
          </a:stretch>
        </p:blipFill>
        <p:spPr>
          <a:xfrm>
            <a:off x="1261182" y="1214438"/>
            <a:ext cx="6621636" cy="4468812"/>
          </a:xfrm>
        </p:spPr>
      </p:pic>
      <p:sp>
        <p:nvSpPr>
          <p:cNvPr id="13" name="TextBox 12"/>
          <p:cNvSpPr txBox="1"/>
          <p:nvPr/>
        </p:nvSpPr>
        <p:spPr>
          <a:xfrm>
            <a:off x="3360420" y="1101043"/>
            <a:ext cx="1517018" cy="461665"/>
          </a:xfrm>
          <a:prstGeom prst="rect">
            <a:avLst/>
          </a:prstGeom>
          <a:noFill/>
        </p:spPr>
        <p:txBody>
          <a:bodyPr wrap="none" rtlCol="0">
            <a:spAutoFit/>
          </a:bodyPr>
          <a:lstStyle/>
          <a:p>
            <a:r>
              <a:rPr lang="en-US" sz="2400"/>
              <a:t>Distillation</a:t>
            </a:r>
          </a:p>
        </p:txBody>
      </p:sp>
      <p:sp>
        <p:nvSpPr>
          <p:cNvPr id="3" name="Slide Number Placeholder 2"/>
          <p:cNvSpPr>
            <a:spLocks noGrp="1"/>
          </p:cNvSpPr>
          <p:nvPr>
            <p:ph type="sldNum" sz="quarter" idx="17"/>
          </p:nvPr>
        </p:nvSpPr>
        <p:spPr/>
        <p:txBody>
          <a:bodyPr/>
          <a:lstStyle/>
          <a:p>
            <a:fld id="{280EF358-0A98-1F4A-A9F9-10605776E7D2}" type="slidenum">
              <a:rPr lang="en-US" smtClean="0"/>
              <a:t>64</a:t>
            </a:fld>
            <a:endParaRPr lang="en-US"/>
          </a:p>
        </p:txBody>
      </p:sp>
      <p:sp>
        <p:nvSpPr>
          <p:cNvPr id="8" name="Rectangle 7"/>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0000"/>
                </a:solidFill>
              </a:rPr>
              <a:t>Paleoclimate // ice cores</a:t>
            </a:r>
          </a:p>
        </p:txBody>
      </p:sp>
      <p:graphicFrame>
        <p:nvGraphicFramePr>
          <p:cNvPr id="4" name="Object 3">
            <a:hlinkClick r:id="" action="ppaction://ole?verb=0"/>
          </p:cNvPr>
          <p:cNvGraphicFramePr>
            <a:graphicFrameLocks noChangeAspect="1"/>
          </p:cNvGraphicFramePr>
          <p:nvPr/>
        </p:nvGraphicFramePr>
        <p:xfrm>
          <a:off x="4114800" y="3321050"/>
          <a:ext cx="914400" cy="215900"/>
        </p:xfrm>
        <a:graphic>
          <a:graphicData uri="http://schemas.openxmlformats.org/presentationml/2006/ole">
            <mc:AlternateContent xmlns:mc="http://schemas.openxmlformats.org/markup-compatibility/2006">
              <mc:Choice xmlns:v="urn:schemas-microsoft-com:vml" Requires="v">
                <p:oleObj spid="_x0000_s68772" r:id="rId4" imgW="914400" imgH="215900" progId="Equation.KSEE3">
                  <p:embed/>
                </p:oleObj>
              </mc:Choice>
              <mc:Fallback>
                <p:oleObj r:id="rId4" imgW="914400" imgH="215900" progId="Equation.KSEE3">
                  <p:embed/>
                  <p:pic>
                    <p:nvPicPr>
                      <p:cNvPr id="0" name="Picture 1024"/>
                      <p:cNvPicPr/>
                      <p:nvPr/>
                    </p:nvPicPr>
                    <p:blipFill>
                      <a:blip r:embed="rId5"/>
                      <a:stretch>
                        <a:fillRect/>
                      </a:stretch>
                    </p:blipFill>
                    <p:spPr>
                      <a:xfrm>
                        <a:off x="4114800" y="3321050"/>
                        <a:ext cx="914400" cy="215900"/>
                      </a:xfrm>
                      <a:prstGeom prst="rect">
                        <a:avLst/>
                      </a:prstGeom>
                    </p:spPr>
                  </p:pic>
                </p:oleObj>
              </mc:Fallback>
            </mc:AlternateContent>
          </a:graphicData>
        </a:graphic>
      </p:graphicFrame>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Climate record written into deep ocean</a:t>
            </a:r>
          </a:p>
        </p:txBody>
      </p:sp>
      <p:sp>
        <p:nvSpPr>
          <p:cNvPr id="7" name="Content Placeholder 6"/>
          <p:cNvSpPr>
            <a:spLocks noGrp="1"/>
          </p:cNvSpPr>
          <p:nvPr>
            <p:ph idx="14"/>
          </p:nvPr>
        </p:nvSpPr>
        <p:spPr>
          <a:xfrm>
            <a:off x="223157" y="1213757"/>
            <a:ext cx="8697686" cy="5280828"/>
          </a:xfrm>
        </p:spPr>
        <p:txBody>
          <a:bodyPr/>
          <a:lstStyle/>
          <a:p>
            <a:pPr marL="342900" indent="-342900">
              <a:buFont typeface="Arial" panose="020B0604020202020204" pitchFamily="34" charset="0"/>
              <a:buChar char="•"/>
            </a:pPr>
            <a:r>
              <a:rPr lang="en-US" dirty="0"/>
              <a:t>Year after year, fossils of plants and fish settle on ocean floor.</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Vertical samples of ocean sediment yield millions of years of climate history!</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Among these, fossils of </a:t>
            </a:r>
            <a:r>
              <a:rPr lang="en-IN" altLang="en-US" i="1" dirty="0"/>
              <a:t>forams</a:t>
            </a:r>
            <a:r>
              <a:rPr lang="en-US" i="1" dirty="0"/>
              <a:t>, </a:t>
            </a:r>
            <a:r>
              <a:rPr lang="en-US" dirty="0"/>
              <a:t>have proven most useful.</a:t>
            </a:r>
          </a:p>
        </p:txBody>
      </p:sp>
      <p:sp>
        <p:nvSpPr>
          <p:cNvPr id="3" name="Slide Number Placeholder 2"/>
          <p:cNvSpPr>
            <a:spLocks noGrp="1"/>
          </p:cNvSpPr>
          <p:nvPr>
            <p:ph type="sldNum" sz="quarter" idx="17"/>
          </p:nvPr>
        </p:nvSpPr>
        <p:spPr/>
        <p:txBody>
          <a:bodyPr/>
          <a:lstStyle/>
          <a:p>
            <a:fld id="{280EF358-0A98-1F4A-A9F9-10605776E7D2}" type="slidenum">
              <a:rPr lang="en-US" smtClean="0"/>
              <a:t>65</a:t>
            </a:fld>
            <a:endParaRPr lang="en-US"/>
          </a:p>
        </p:txBody>
      </p:sp>
      <p:sp>
        <p:nvSpPr>
          <p:cNvPr id="6" name="Rectangle 5"/>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0000"/>
                </a:solidFill>
              </a:rPr>
              <a:t>Paleoclimate // </a:t>
            </a:r>
            <a:r>
              <a:rPr lang="en-US" b="1" dirty="0" err="1">
                <a:solidFill>
                  <a:srgbClr val="FF0000"/>
                </a:solidFill>
              </a:rPr>
              <a:t>forams</a:t>
            </a:r>
            <a:endParaRPr lang="en-US" b="1" dirty="0">
              <a:solidFill>
                <a:srgbClr val="FF0000"/>
              </a:solidFill>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Forams</a:t>
            </a:r>
            <a:endParaRPr lang="en-US" dirty="0"/>
          </a:p>
        </p:txBody>
      </p:sp>
      <p:pic>
        <p:nvPicPr>
          <p:cNvPr id="8" name="Content Placeholder 7"/>
          <p:cNvPicPr>
            <a:picLocks noGrp="1" noChangeAspect="1"/>
          </p:cNvPicPr>
          <p:nvPr>
            <p:ph idx="14"/>
          </p:nvPr>
        </p:nvPicPr>
        <p:blipFill>
          <a:blip r:embed="rId2">
            <a:extLst>
              <a:ext uri="{28A0092B-C50C-407E-A947-70E740481C1C}">
                <a14:useLocalDpi xmlns:a14="http://schemas.microsoft.com/office/drawing/2010/main" val="0"/>
              </a:ext>
            </a:extLst>
          </a:blip>
          <a:stretch>
            <a:fillRect/>
          </a:stretch>
        </p:blipFill>
        <p:spPr>
          <a:xfrm>
            <a:off x="5727250" y="2528478"/>
            <a:ext cx="3193593" cy="2399757"/>
          </a:xfrm>
        </p:spPr>
      </p:pic>
      <p:sp>
        <p:nvSpPr>
          <p:cNvPr id="9" name="Content Placeholder 6"/>
          <p:cNvSpPr txBox="1"/>
          <p:nvPr/>
        </p:nvSpPr>
        <p:spPr>
          <a:xfrm>
            <a:off x="223157" y="1213757"/>
            <a:ext cx="5504093" cy="5142594"/>
          </a:xfrm>
          <a:prstGeom prst="rect">
            <a:avLst/>
          </a:prstGeom>
          <a:noFill/>
        </p:spPr>
        <p:txBody>
          <a:bodyPr vert="horz" lIns="91440" tIns="45720" rIns="91440" bIns="45720" rtlCol="0" anchor="t">
            <a:noAutofit/>
          </a:bodyPr>
          <a:lstStyle>
            <a:lvl1pPr marL="0" indent="0" algn="l" defTabSz="914400" rtl="0" eaLnBrk="1" latinLnBrk="0" hangingPunct="1">
              <a:lnSpc>
                <a:spcPct val="150000"/>
              </a:lnSpc>
              <a:spcBef>
                <a:spcPts val="1000"/>
              </a:spcBef>
              <a:buFont typeface="Arial" panose="020B0604020202020204" pitchFamily="34" charset="0"/>
              <a:buNone/>
              <a:defRPr sz="2400" b="0" kern="1200" baseline="0">
                <a:solidFill>
                  <a:schemeClr val="tx1"/>
                </a:solidFill>
                <a:latin typeface="+mn-lt"/>
                <a:ea typeface="+mn-ea"/>
                <a:cs typeface="+mn-cs"/>
              </a:defRPr>
            </a:lvl1pPr>
            <a:lvl2pPr marL="685800" indent="-228600" algn="l" defTabSz="914400" rtl="0" eaLnBrk="1" latinLnBrk="0" hangingPunct="1">
              <a:lnSpc>
                <a:spcPct val="150000"/>
              </a:lnSpc>
              <a:spcBef>
                <a:spcPts val="500"/>
              </a:spcBef>
              <a:buFont typeface="Arial" panose="020B0604020202020204" pitchFamily="34" charset="0"/>
              <a:buChar char="•"/>
              <a:defRPr sz="24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50000"/>
              </a:lnSpc>
              <a:spcBef>
                <a:spcPts val="500"/>
              </a:spcBef>
              <a:buFont typeface="Arial" panose="020B0604020202020204" pitchFamily="34" charset="0"/>
              <a:buChar char="•"/>
              <a:defRPr sz="20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5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5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US" dirty="0" err="1">
                <a:solidFill>
                  <a:schemeClr val="accent2"/>
                </a:solidFill>
              </a:rPr>
              <a:t>Forams</a:t>
            </a:r>
            <a:r>
              <a:rPr lang="en-US" dirty="0">
                <a:solidFill>
                  <a:schemeClr val="accent2"/>
                </a:solidFill>
              </a:rPr>
              <a:t> are marine organisms that form CaCO</a:t>
            </a:r>
            <a:r>
              <a:rPr lang="en-US" baseline="-25000" dirty="0">
                <a:solidFill>
                  <a:schemeClr val="accent2"/>
                </a:solidFill>
              </a:rPr>
              <a:t>3</a:t>
            </a:r>
            <a:r>
              <a:rPr lang="en-US" dirty="0">
                <a:solidFill>
                  <a:schemeClr val="accent2"/>
                </a:solidFill>
              </a:rPr>
              <a:t> shells.</a:t>
            </a:r>
          </a:p>
          <a:p>
            <a:pPr marL="342900" indent="-342900">
              <a:buFont typeface="Arial" panose="020B0604020202020204" pitchFamily="34" charset="0"/>
              <a:buChar char="•"/>
            </a:pPr>
            <a:endParaRPr lang="en-US" dirty="0">
              <a:solidFill>
                <a:schemeClr val="accent2"/>
              </a:solidFill>
            </a:endParaRPr>
          </a:p>
          <a:p>
            <a:pPr marL="342900" indent="-342900">
              <a:buFont typeface="Arial" panose="020B0604020202020204" pitchFamily="34" charset="0"/>
              <a:buChar char="•"/>
            </a:pPr>
            <a:r>
              <a:rPr lang="en-US" baseline="30000" dirty="0">
                <a:solidFill>
                  <a:schemeClr val="accent2"/>
                </a:solidFill>
              </a:rPr>
              <a:t>18</a:t>
            </a:r>
            <a:r>
              <a:rPr lang="en-US" dirty="0">
                <a:solidFill>
                  <a:schemeClr val="accent2"/>
                </a:solidFill>
              </a:rPr>
              <a:t>O / </a:t>
            </a:r>
            <a:r>
              <a:rPr lang="en-US" baseline="30000" dirty="0">
                <a:solidFill>
                  <a:schemeClr val="accent2"/>
                </a:solidFill>
              </a:rPr>
              <a:t>16</a:t>
            </a:r>
            <a:r>
              <a:rPr lang="en-US" dirty="0">
                <a:solidFill>
                  <a:schemeClr val="accent2"/>
                </a:solidFill>
              </a:rPr>
              <a:t>O isotopic ratio can reveal the temperature of the ocean.</a:t>
            </a:r>
          </a:p>
          <a:p>
            <a:pPr marL="342900" indent="-342900">
              <a:buFont typeface="Arial" panose="020B0604020202020204" pitchFamily="34" charset="0"/>
              <a:buChar char="•"/>
            </a:pPr>
            <a:endParaRPr lang="en-US" dirty="0">
              <a:solidFill>
                <a:schemeClr val="accent2"/>
              </a:solidFill>
            </a:endParaRPr>
          </a:p>
          <a:p>
            <a:pPr marL="342900" indent="-342900">
              <a:buFont typeface="Arial" panose="020B0604020202020204" pitchFamily="34" charset="0"/>
              <a:buChar char="•"/>
            </a:pPr>
            <a:r>
              <a:rPr lang="en-US" dirty="0">
                <a:solidFill>
                  <a:schemeClr val="accent2"/>
                </a:solidFill>
              </a:rPr>
              <a:t>Shells are enriched in heavy Oxygen in colder waters.</a:t>
            </a:r>
          </a:p>
        </p:txBody>
      </p:sp>
      <p:sp>
        <p:nvSpPr>
          <p:cNvPr id="3" name="Slide Number Placeholder 2"/>
          <p:cNvSpPr>
            <a:spLocks noGrp="1"/>
          </p:cNvSpPr>
          <p:nvPr>
            <p:ph type="sldNum" sz="quarter" idx="17"/>
          </p:nvPr>
        </p:nvSpPr>
        <p:spPr/>
        <p:txBody>
          <a:bodyPr/>
          <a:lstStyle/>
          <a:p>
            <a:fld id="{280EF358-0A98-1F4A-A9F9-10605776E7D2}" type="slidenum">
              <a:rPr lang="en-US" smtClean="0"/>
              <a:t>66</a:t>
            </a:fld>
            <a:endParaRPr lang="en-US"/>
          </a:p>
        </p:txBody>
      </p:sp>
      <p:sp>
        <p:nvSpPr>
          <p:cNvPr id="10" name="Rectangle 9"/>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0000"/>
                </a:solidFill>
              </a:rPr>
              <a:t>Paleoclimate // </a:t>
            </a:r>
            <a:r>
              <a:rPr lang="en-US" b="1" dirty="0" err="1">
                <a:solidFill>
                  <a:srgbClr val="FF0000"/>
                </a:solidFill>
              </a:rPr>
              <a:t>forams</a:t>
            </a:r>
            <a:endParaRPr lang="en-US" b="1" dirty="0">
              <a:solidFill>
                <a:srgbClr val="FF0000"/>
              </a:solidFill>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Sea Surface Temperature at peak of last ice age: </a:t>
            </a:r>
            <a:br>
              <a:rPr lang="en-US" dirty="0"/>
            </a:br>
            <a:r>
              <a:rPr lang="en-US" dirty="0"/>
              <a:t>20,000 years ago</a:t>
            </a:r>
          </a:p>
        </p:txBody>
      </p:sp>
      <p:sp>
        <p:nvSpPr>
          <p:cNvPr id="6" name="Content Placeholder 5"/>
          <p:cNvSpPr>
            <a:spLocks noGrp="1"/>
          </p:cNvSpPr>
          <p:nvPr>
            <p:ph idx="13"/>
          </p:nvPr>
        </p:nvSpPr>
        <p:spPr/>
        <p:txBody>
          <a:bodyPr/>
          <a:lstStyle/>
          <a:p>
            <a:r>
              <a:rPr lang="en-US" sz="1300" dirty="0"/>
              <a:t>https://</a:t>
            </a:r>
            <a:r>
              <a:rPr lang="en-US" sz="1300" dirty="0" err="1"/>
              <a:t>earthobservatory.nasa.gov</a:t>
            </a:r>
            <a:r>
              <a:rPr lang="en-US" sz="1300" dirty="0"/>
              <a:t>/Features/</a:t>
            </a:r>
            <a:r>
              <a:rPr lang="en-US" sz="1300" dirty="0" err="1"/>
              <a:t>Paleoclimatology_SedimentCores</a:t>
            </a:r>
            <a:r>
              <a:rPr lang="en-US" sz="1300" dirty="0"/>
              <a:t>/paleoclimatology_sediment_cores_2.php</a:t>
            </a:r>
          </a:p>
        </p:txBody>
      </p:sp>
      <p:pic>
        <p:nvPicPr>
          <p:cNvPr id="8" name="Content Placeholder 7"/>
          <p:cNvPicPr>
            <a:picLocks noGrp="1" noChangeAspect="1"/>
          </p:cNvPicPr>
          <p:nvPr>
            <p:ph idx="14"/>
          </p:nvPr>
        </p:nvPicPr>
        <p:blipFill>
          <a:blip r:embed="rId3">
            <a:extLst>
              <a:ext uri="{28A0092B-C50C-407E-A947-70E740481C1C}">
                <a14:useLocalDpi xmlns:a14="http://schemas.microsoft.com/office/drawing/2010/main" val="0"/>
              </a:ext>
            </a:extLst>
          </a:blip>
          <a:stretch>
            <a:fillRect/>
          </a:stretch>
        </p:blipFill>
        <p:spPr>
          <a:xfrm>
            <a:off x="2241216" y="2292277"/>
            <a:ext cx="4445000" cy="2882900"/>
          </a:xfrm>
        </p:spPr>
      </p:pic>
      <p:sp>
        <p:nvSpPr>
          <p:cNvPr id="9" name="TextBox 8"/>
          <p:cNvSpPr txBox="1"/>
          <p:nvPr/>
        </p:nvSpPr>
        <p:spPr>
          <a:xfrm>
            <a:off x="2092682" y="1717217"/>
            <a:ext cx="4742068" cy="461665"/>
          </a:xfrm>
          <a:prstGeom prst="rect">
            <a:avLst/>
          </a:prstGeom>
          <a:noFill/>
        </p:spPr>
        <p:txBody>
          <a:bodyPr wrap="none" rtlCol="0">
            <a:spAutoFit/>
          </a:bodyPr>
          <a:lstStyle/>
          <a:p>
            <a:pPr algn="ctr"/>
            <a:r>
              <a:rPr lang="en-US" sz="2400" dirty="0"/>
              <a:t>From ocean and lake sediment cores</a:t>
            </a:r>
          </a:p>
        </p:txBody>
      </p:sp>
      <p:sp>
        <p:nvSpPr>
          <p:cNvPr id="3" name="Slide Number Placeholder 2"/>
          <p:cNvSpPr>
            <a:spLocks noGrp="1"/>
          </p:cNvSpPr>
          <p:nvPr>
            <p:ph type="sldNum" sz="quarter" idx="17"/>
          </p:nvPr>
        </p:nvSpPr>
        <p:spPr/>
        <p:txBody>
          <a:bodyPr/>
          <a:lstStyle/>
          <a:p>
            <a:fld id="{280EF358-0A98-1F4A-A9F9-10605776E7D2}" type="slidenum">
              <a:rPr lang="en-US" smtClean="0"/>
              <a:t>67</a:t>
            </a:fld>
            <a:endParaRPr lang="en-US"/>
          </a:p>
        </p:txBody>
      </p:sp>
      <p:sp>
        <p:nvSpPr>
          <p:cNvPr id="10" name="Rectangle 9"/>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0000"/>
                </a:solidFill>
              </a:rPr>
              <a:t>Paleoclimate // </a:t>
            </a:r>
            <a:r>
              <a:rPr lang="en-US" b="1" dirty="0" err="1">
                <a:solidFill>
                  <a:srgbClr val="FF0000"/>
                </a:solidFill>
              </a:rPr>
              <a:t>forams</a:t>
            </a:r>
            <a:endParaRPr lang="en-US" b="1" dirty="0">
              <a:solidFill>
                <a:srgbClr val="FF0000"/>
              </a:solidFill>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Variations in the past 800,000 years</a:t>
            </a:r>
          </a:p>
        </p:txBody>
      </p:sp>
      <p:pic>
        <p:nvPicPr>
          <p:cNvPr id="8" name="Picture 7"/>
          <p:cNvPicPr>
            <a:picLocks noChangeAspect="1"/>
          </p:cNvPicPr>
          <p:nvPr/>
        </p:nvPicPr>
        <p:blipFill>
          <a:blip r:embed="rId3"/>
          <a:stretch>
            <a:fillRect/>
          </a:stretch>
        </p:blipFill>
        <p:spPr>
          <a:xfrm>
            <a:off x="2045970" y="960412"/>
            <a:ext cx="4869180" cy="5272544"/>
          </a:xfrm>
          <a:prstGeom prst="rect">
            <a:avLst/>
          </a:prstGeom>
        </p:spPr>
      </p:pic>
      <p:sp>
        <p:nvSpPr>
          <p:cNvPr id="3" name="Slide Number Placeholder 2"/>
          <p:cNvSpPr>
            <a:spLocks noGrp="1"/>
          </p:cNvSpPr>
          <p:nvPr>
            <p:ph type="sldNum" sz="quarter" idx="17"/>
          </p:nvPr>
        </p:nvSpPr>
        <p:spPr/>
        <p:txBody>
          <a:bodyPr/>
          <a:lstStyle/>
          <a:p>
            <a:fld id="{280EF358-0A98-1F4A-A9F9-10605776E7D2}" type="slidenum">
              <a:rPr lang="en-US" smtClean="0"/>
              <a:t>68</a:t>
            </a:fld>
            <a:endParaRPr lang="en-US"/>
          </a:p>
        </p:txBody>
      </p:sp>
      <p:sp>
        <p:nvSpPr>
          <p:cNvPr id="6" name="Rectangle 5"/>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0000"/>
                </a:solidFill>
              </a:rPr>
              <a:t>Paleoclimate reconstruction</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Arctic summer sea ice extent</a:t>
            </a:r>
          </a:p>
        </p:txBody>
      </p:sp>
      <p:sp>
        <p:nvSpPr>
          <p:cNvPr id="6" name="Content Placeholder 5"/>
          <p:cNvSpPr>
            <a:spLocks noGrp="1"/>
          </p:cNvSpPr>
          <p:nvPr>
            <p:ph idx="13"/>
          </p:nvPr>
        </p:nvSpPr>
        <p:spPr/>
        <p:txBody>
          <a:bodyPr/>
          <a:lstStyle/>
          <a:p>
            <a:r>
              <a:rPr lang="en-US" i="1" dirty="0"/>
              <a:t>Source: http://</a:t>
            </a:r>
            <a:r>
              <a:rPr lang="en-US" i="1" dirty="0" err="1"/>
              <a:t>blogs.reading.ac.uk</a:t>
            </a:r>
            <a:r>
              <a:rPr lang="en-US" i="1" dirty="0"/>
              <a:t>/climate-lab-book/files/2017/05/</a:t>
            </a:r>
            <a:r>
              <a:rPr lang="en-US" i="1" dirty="0" err="1"/>
              <a:t>maparctic_sept.gif</a:t>
            </a:r>
            <a:endParaRPr lang="en-US" dirty="0"/>
          </a:p>
        </p:txBody>
      </p:sp>
      <p:pic>
        <p:nvPicPr>
          <p:cNvPr id="10" name="Content Placeholder 9"/>
          <p:cNvPicPr>
            <a:picLocks noGrp="1" noChangeAspect="1"/>
          </p:cNvPicPr>
          <p:nvPr>
            <p:ph idx="14"/>
          </p:nvPr>
        </p:nvPicPr>
        <p:blipFill>
          <a:blip r:embed="rId2">
            <a:extLst>
              <a:ext uri="{28A0092B-C50C-407E-A947-70E740481C1C}">
                <a14:useLocalDpi xmlns:a14="http://schemas.microsoft.com/office/drawing/2010/main" val="0"/>
              </a:ext>
            </a:extLst>
          </a:blip>
          <a:stretch>
            <a:fillRect/>
          </a:stretch>
        </p:blipFill>
        <p:spPr>
          <a:xfrm>
            <a:off x="1675548" y="1214438"/>
            <a:ext cx="5792904" cy="4468812"/>
          </a:xfrm>
        </p:spPr>
      </p:pic>
      <p:sp>
        <p:nvSpPr>
          <p:cNvPr id="3" name="Slide Number Placeholder 2"/>
          <p:cNvSpPr>
            <a:spLocks noGrp="1"/>
          </p:cNvSpPr>
          <p:nvPr>
            <p:ph type="sldNum" sz="quarter" idx="17"/>
          </p:nvPr>
        </p:nvSpPr>
        <p:spPr/>
        <p:txBody>
          <a:bodyPr/>
          <a:lstStyle/>
          <a:p>
            <a:fld id="{280EF358-0A98-1F4A-A9F9-10605776E7D2}" type="slidenum">
              <a:rPr lang="en-US" smtClean="0"/>
              <a:t>69</a:t>
            </a:fld>
            <a:endParaRPr lang="en-US"/>
          </a:p>
        </p:txBody>
      </p:sp>
      <p:sp>
        <p:nvSpPr>
          <p:cNvPr id="7" name="Rectangle 6"/>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0000"/>
                </a:solidFill>
              </a:rPr>
              <a:t>Observation of </a:t>
            </a:r>
            <a:r>
              <a:rPr lang="en-US" b="1">
                <a:solidFill>
                  <a:srgbClr val="FF0000"/>
                </a:solidFill>
              </a:rPr>
              <a:t>climate change</a:t>
            </a:r>
            <a:endParaRPr lang="en-US" b="1" dirty="0">
              <a:solidFill>
                <a:srgbClr val="FF0000"/>
              </a:solidFill>
            </a:endParaRPr>
          </a:p>
        </p:txBody>
      </p:sp>
    </p:spTree>
    <p:extLst>
      <p:ext uri="{BB962C8B-B14F-4D97-AF65-F5344CB8AC3E}">
        <p14:creationId xmlns:p14="http://schemas.microsoft.com/office/powerpoint/2010/main" val="9321838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Glacier retreat on “White Thunder Ridge”, Alaska </a:t>
            </a:r>
          </a:p>
        </p:txBody>
      </p:sp>
      <p:pic>
        <p:nvPicPr>
          <p:cNvPr id="9" name="Content Placeholder 8"/>
          <p:cNvPicPr>
            <a:picLocks noGrp="1" noChangeAspect="1"/>
          </p:cNvPicPr>
          <p:nvPr>
            <p:ph idx="13"/>
          </p:nvPr>
        </p:nvPicPr>
        <p:blipFill>
          <a:blip r:embed="rId3">
            <a:extLst>
              <a:ext uri="{28A0092B-C50C-407E-A947-70E740481C1C}">
                <a14:useLocalDpi xmlns:a14="http://schemas.microsoft.com/office/drawing/2010/main" val="0"/>
              </a:ext>
            </a:extLst>
          </a:blip>
          <a:stretch>
            <a:fillRect/>
          </a:stretch>
        </p:blipFill>
        <p:spPr>
          <a:xfrm>
            <a:off x="235329" y="2078180"/>
            <a:ext cx="8685514" cy="2868757"/>
          </a:xfrm>
        </p:spPr>
      </p:pic>
      <p:sp>
        <p:nvSpPr>
          <p:cNvPr id="10" name="Content Placeholder 5"/>
          <p:cNvSpPr>
            <a:spLocks noGrp="1"/>
          </p:cNvSpPr>
          <p:nvPr>
            <p:ph idx="13"/>
          </p:nvPr>
        </p:nvSpPr>
        <p:spPr>
          <a:xfrm>
            <a:off x="223157" y="5796642"/>
            <a:ext cx="8697686" cy="446314"/>
          </a:xfrm>
        </p:spPr>
        <p:txBody>
          <a:bodyPr/>
          <a:lstStyle/>
          <a:p>
            <a:r>
              <a:rPr lang="en-US" dirty="0"/>
              <a:t>https://</a:t>
            </a:r>
            <a:r>
              <a:rPr lang="en-US" dirty="0" err="1"/>
              <a:t>nsidc.org</a:t>
            </a:r>
            <a:r>
              <a:rPr lang="en-US" dirty="0"/>
              <a:t>/cryosphere/</a:t>
            </a:r>
            <a:r>
              <a:rPr lang="en-US" dirty="0" err="1"/>
              <a:t>sotc</a:t>
            </a:r>
            <a:r>
              <a:rPr lang="en-US" dirty="0"/>
              <a:t>/</a:t>
            </a:r>
            <a:r>
              <a:rPr lang="en-US" dirty="0" err="1"/>
              <a:t>glacier_balance.html</a:t>
            </a:r>
            <a:endParaRPr lang="en-US" dirty="0"/>
          </a:p>
        </p:txBody>
      </p:sp>
      <p:sp>
        <p:nvSpPr>
          <p:cNvPr id="11" name="TextBox 10"/>
          <p:cNvSpPr txBox="1"/>
          <p:nvPr/>
        </p:nvSpPr>
        <p:spPr>
          <a:xfrm>
            <a:off x="1961062" y="1490916"/>
            <a:ext cx="806631" cy="461665"/>
          </a:xfrm>
          <a:prstGeom prst="rect">
            <a:avLst/>
          </a:prstGeom>
          <a:noFill/>
        </p:spPr>
        <p:txBody>
          <a:bodyPr wrap="none" rtlCol="0">
            <a:spAutoFit/>
          </a:bodyPr>
          <a:lstStyle/>
          <a:p>
            <a:r>
              <a:rPr lang="en-US" sz="2400" b="1"/>
              <a:t>1941</a:t>
            </a:r>
          </a:p>
        </p:txBody>
      </p:sp>
      <p:sp>
        <p:nvSpPr>
          <p:cNvPr id="12" name="TextBox 11"/>
          <p:cNvSpPr txBox="1"/>
          <p:nvPr/>
        </p:nvSpPr>
        <p:spPr>
          <a:xfrm>
            <a:off x="6578187" y="1490916"/>
            <a:ext cx="806631" cy="461665"/>
          </a:xfrm>
          <a:prstGeom prst="rect">
            <a:avLst/>
          </a:prstGeom>
          <a:noFill/>
        </p:spPr>
        <p:txBody>
          <a:bodyPr wrap="none" rtlCol="0">
            <a:spAutoFit/>
          </a:bodyPr>
          <a:lstStyle/>
          <a:p>
            <a:r>
              <a:rPr lang="en-US" sz="2400" b="1"/>
              <a:t>2004</a:t>
            </a:r>
          </a:p>
        </p:txBody>
      </p:sp>
      <p:sp>
        <p:nvSpPr>
          <p:cNvPr id="3" name="Slide Number Placeholder 2"/>
          <p:cNvSpPr>
            <a:spLocks noGrp="1"/>
          </p:cNvSpPr>
          <p:nvPr>
            <p:ph type="sldNum" sz="quarter" idx="17"/>
          </p:nvPr>
        </p:nvSpPr>
        <p:spPr/>
        <p:txBody>
          <a:bodyPr/>
          <a:lstStyle/>
          <a:p>
            <a:fld id="{280EF358-0A98-1F4A-A9F9-10605776E7D2}" type="slidenum">
              <a:rPr lang="en-US" smtClean="0"/>
              <a:t>7</a:t>
            </a:fld>
            <a:endParaRPr lang="en-US"/>
          </a:p>
        </p:txBody>
      </p:sp>
      <p:sp>
        <p:nvSpPr>
          <p:cNvPr id="14" name="Rectangle 13"/>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0000"/>
                </a:solidFill>
              </a:rPr>
              <a:t>Observation of climate change</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altLang="en-US" dirty="0">
                <a:sym typeface="+mn-ea"/>
              </a:rPr>
              <a:t>Extreme events are increasing in the US.</a:t>
            </a:r>
            <a:endParaRPr lang="en-US" dirty="0">
              <a:solidFill>
                <a:schemeClr val="tx1"/>
              </a:solidFill>
            </a:endParaRPr>
          </a:p>
        </p:txBody>
      </p:sp>
      <p:sp>
        <p:nvSpPr>
          <p:cNvPr id="5" name="Slide Number Placeholder 4"/>
          <p:cNvSpPr>
            <a:spLocks noGrp="1"/>
          </p:cNvSpPr>
          <p:nvPr>
            <p:ph type="sldNum" sz="quarter" idx="17"/>
          </p:nvPr>
        </p:nvSpPr>
        <p:spPr/>
        <p:txBody>
          <a:bodyPr/>
          <a:lstStyle/>
          <a:p>
            <a:fld id="{280EF358-0A98-1F4A-A9F9-10605776E7D2}" type="slidenum">
              <a:rPr lang="en-US" smtClean="0"/>
              <a:t>70</a:t>
            </a:fld>
            <a:endParaRPr lang="en-US"/>
          </a:p>
        </p:txBody>
      </p:sp>
      <p:sp>
        <p:nvSpPr>
          <p:cNvPr id="7" name="Rectangle 6"/>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0000"/>
                </a:solidFill>
              </a:rPr>
              <a:t>Observations of changing climate</a:t>
            </a:r>
          </a:p>
        </p:txBody>
      </p:sp>
      <p:pic>
        <p:nvPicPr>
          <p:cNvPr id="8" name="Content Placeholder 7" descr="munich319"/>
          <p:cNvPicPr>
            <a:picLocks noGrp="1" noChangeAspect="1"/>
          </p:cNvPicPr>
          <p:nvPr>
            <p:ph idx="14"/>
          </p:nvPr>
        </p:nvPicPr>
        <p:blipFill>
          <a:blip r:embed="rId2"/>
          <a:stretch>
            <a:fillRect/>
          </a:stretch>
        </p:blipFill>
        <p:spPr>
          <a:xfrm>
            <a:off x="1216025" y="972820"/>
            <a:ext cx="6476365" cy="5154930"/>
          </a:xfrm>
          <a:prstGeom prst="rect">
            <a:avLst/>
          </a:prstGeom>
        </p:spPr>
      </p:pic>
      <p:sp>
        <p:nvSpPr>
          <p:cNvPr id="9" name="Content Placeholder 8"/>
          <p:cNvSpPr>
            <a:spLocks noGrp="1"/>
          </p:cNvSpPr>
          <p:nvPr>
            <p:ph idx="13"/>
          </p:nvPr>
        </p:nvSpPr>
        <p:spPr/>
        <p:txBody>
          <a:bodyPr/>
          <a:lstStyle/>
          <a:p>
            <a:endParaRPr lang="en-US"/>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altLang="en-US" dirty="0">
                <a:sym typeface="+mn-ea"/>
              </a:rPr>
              <a:t>Extreme events are increasing in China.</a:t>
            </a:r>
            <a:endParaRPr lang="en-US" dirty="0">
              <a:solidFill>
                <a:schemeClr val="tx1"/>
              </a:solidFill>
            </a:endParaRPr>
          </a:p>
        </p:txBody>
      </p:sp>
      <p:sp>
        <p:nvSpPr>
          <p:cNvPr id="5" name="Slide Number Placeholder 4"/>
          <p:cNvSpPr>
            <a:spLocks noGrp="1"/>
          </p:cNvSpPr>
          <p:nvPr>
            <p:ph type="sldNum" sz="quarter" idx="17"/>
          </p:nvPr>
        </p:nvSpPr>
        <p:spPr/>
        <p:txBody>
          <a:bodyPr/>
          <a:lstStyle/>
          <a:p>
            <a:fld id="{280EF358-0A98-1F4A-A9F9-10605776E7D2}" type="slidenum">
              <a:rPr lang="en-US" smtClean="0"/>
              <a:t>71</a:t>
            </a:fld>
            <a:endParaRPr lang="en-US"/>
          </a:p>
        </p:txBody>
      </p:sp>
      <p:sp>
        <p:nvSpPr>
          <p:cNvPr id="7" name="Rectangle 6"/>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0000"/>
                </a:solidFill>
              </a:rPr>
              <a:t>Observations of changing climate</a:t>
            </a:r>
          </a:p>
        </p:txBody>
      </p:sp>
      <p:pic>
        <p:nvPicPr>
          <p:cNvPr id="6" name="Content Placeholder 5" descr="munichre_rain"/>
          <p:cNvPicPr>
            <a:picLocks noGrp="1" noChangeAspect="1"/>
          </p:cNvPicPr>
          <p:nvPr>
            <p:ph idx="14"/>
          </p:nvPr>
        </p:nvPicPr>
        <p:blipFill>
          <a:blip r:embed="rId2"/>
          <a:stretch>
            <a:fillRect/>
          </a:stretch>
        </p:blipFill>
        <p:spPr>
          <a:xfrm>
            <a:off x="1178560" y="1003935"/>
            <a:ext cx="6729095" cy="5239385"/>
          </a:xfrm>
          <a:prstGeom prst="rect">
            <a:avLst/>
          </a:prstGeom>
        </p:spPr>
      </p:pic>
      <p:sp>
        <p:nvSpPr>
          <p:cNvPr id="9" name="Content Placeholder 8"/>
          <p:cNvSpPr>
            <a:spLocks noGrp="1"/>
          </p:cNvSpPr>
          <p:nvPr>
            <p:ph idx="13"/>
          </p:nvPr>
        </p:nvSpPr>
        <p:spPr/>
        <p:txBody>
          <a:bodyPr/>
          <a:lstStyle/>
          <a:p>
            <a:endParaRPr lang="en-US"/>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altLang="en-US" dirty="0"/>
              <a:t>Reconstructed records for the past 500 million years.</a:t>
            </a:r>
          </a:p>
        </p:txBody>
      </p:sp>
      <p:sp>
        <p:nvSpPr>
          <p:cNvPr id="6" name="Content Placeholder 5"/>
          <p:cNvSpPr>
            <a:spLocks noGrp="1"/>
          </p:cNvSpPr>
          <p:nvPr>
            <p:ph idx="13"/>
          </p:nvPr>
        </p:nvSpPr>
        <p:spPr/>
        <p:txBody>
          <a:bodyPr/>
          <a:lstStyle/>
          <a:p>
            <a:r>
              <a:rPr lang="en-US" sz="1300" dirty="0"/>
              <a:t>https://</a:t>
            </a:r>
            <a:r>
              <a:rPr lang="en-US" sz="1300" dirty="0" err="1"/>
              <a:t>earthobservatory.nasa.gov</a:t>
            </a:r>
            <a:r>
              <a:rPr lang="en-US" sz="1300" dirty="0"/>
              <a:t>/Features/</a:t>
            </a:r>
            <a:r>
              <a:rPr lang="en-US" sz="1300" dirty="0" err="1"/>
              <a:t>Paleoclimatology_SedimentCores</a:t>
            </a:r>
            <a:r>
              <a:rPr lang="en-US" sz="1300" dirty="0"/>
              <a:t>/paleoclimatology_sediment_cores_2.php</a:t>
            </a:r>
          </a:p>
        </p:txBody>
      </p:sp>
      <p:sp>
        <p:nvSpPr>
          <p:cNvPr id="3" name="Slide Number Placeholder 2"/>
          <p:cNvSpPr>
            <a:spLocks noGrp="1"/>
          </p:cNvSpPr>
          <p:nvPr>
            <p:ph type="sldNum" sz="quarter" idx="17"/>
          </p:nvPr>
        </p:nvSpPr>
        <p:spPr/>
        <p:txBody>
          <a:bodyPr/>
          <a:lstStyle/>
          <a:p>
            <a:fld id="{280EF358-0A98-1F4A-A9F9-10605776E7D2}" type="slidenum">
              <a:rPr lang="en-US" smtClean="0"/>
              <a:t>72</a:t>
            </a:fld>
            <a:endParaRPr lang="en-US"/>
          </a:p>
        </p:txBody>
      </p:sp>
      <p:sp>
        <p:nvSpPr>
          <p:cNvPr id="10" name="Rectangle 9"/>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0000"/>
                </a:solidFill>
              </a:rPr>
              <a:t>Paleoclimate // </a:t>
            </a:r>
            <a:r>
              <a:rPr lang="en-US" b="1" dirty="0" err="1">
                <a:solidFill>
                  <a:srgbClr val="FF0000"/>
                </a:solidFill>
              </a:rPr>
              <a:t>forams</a:t>
            </a:r>
            <a:endParaRPr lang="en-US" b="1" dirty="0">
              <a:solidFill>
                <a:srgbClr val="FF0000"/>
              </a:solidFill>
            </a:endParaRPr>
          </a:p>
        </p:txBody>
      </p:sp>
      <p:pic>
        <p:nvPicPr>
          <p:cNvPr id="5" name="Content Placeholder 4" descr="All_palaeotemps.svg"/>
          <p:cNvPicPr>
            <a:picLocks noGrp="1" noChangeAspect="1"/>
          </p:cNvPicPr>
          <p:nvPr>
            <p:ph idx="14"/>
          </p:nvPr>
        </p:nvPicPr>
        <p:blipFill>
          <a:blip r:embed="rId3"/>
          <a:stretch>
            <a:fillRect/>
          </a:stretch>
        </p:blipFill>
        <p:spPr>
          <a:xfrm>
            <a:off x="222885" y="2180590"/>
            <a:ext cx="8697595" cy="2534285"/>
          </a:xfrm>
          <a:prstGeom prst="rect">
            <a:avLst/>
          </a:prstGeom>
        </p:spPr>
      </p:pic>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Global temperatures from 18</a:t>
            </a:r>
            <a:r>
              <a:rPr lang="en-IN" altLang="en-US" dirty="0"/>
              <a:t>8</a:t>
            </a:r>
            <a:r>
              <a:rPr lang="en-US" dirty="0"/>
              <a:t>0 to 2016</a:t>
            </a:r>
            <a:r>
              <a:rPr lang="en-US" dirty="0">
                <a:cs typeface="Calibri Light" panose="020F0302020204030204"/>
              </a:rPr>
              <a:t> relative to average for 190</a:t>
            </a:r>
            <a:r>
              <a:rPr lang="en-IN" altLang="en-US" dirty="0">
                <a:cs typeface="Calibri Light" panose="020F0302020204030204"/>
              </a:rPr>
              <a:t>1</a:t>
            </a:r>
            <a:r>
              <a:rPr lang="en-US" dirty="0">
                <a:cs typeface="Calibri Light" panose="020F0302020204030204"/>
              </a:rPr>
              <a:t> – 2000.</a:t>
            </a:r>
            <a:endParaRPr lang="en-US" dirty="0"/>
          </a:p>
        </p:txBody>
      </p:sp>
      <p:sp>
        <p:nvSpPr>
          <p:cNvPr id="3" name="Content Placeholder 2"/>
          <p:cNvSpPr>
            <a:spLocks noGrp="1"/>
          </p:cNvSpPr>
          <p:nvPr>
            <p:ph idx="13"/>
          </p:nvPr>
        </p:nvSpPr>
        <p:spPr/>
        <p:txBody>
          <a:bodyPr/>
          <a:lstStyle/>
          <a:p>
            <a:r>
              <a:rPr lang="en-US" dirty="0"/>
              <a:t>Data</a:t>
            </a:r>
            <a:r>
              <a:rPr lang="en-US" dirty="0">
                <a:cs typeface="Calibri" panose="020F0502020204030204"/>
              </a:rPr>
              <a:t> and visualization: NOAA.</a:t>
            </a:r>
            <a:endParaRPr lang="en-US" dirty="0"/>
          </a:p>
        </p:txBody>
      </p:sp>
      <p:sp>
        <p:nvSpPr>
          <p:cNvPr id="5" name="Slide Number Placeholder 4"/>
          <p:cNvSpPr>
            <a:spLocks noGrp="1"/>
          </p:cNvSpPr>
          <p:nvPr>
            <p:ph type="sldNum" sz="quarter" idx="17"/>
          </p:nvPr>
        </p:nvSpPr>
        <p:spPr/>
        <p:txBody>
          <a:bodyPr/>
          <a:lstStyle/>
          <a:p>
            <a:fld id="{280EF358-0A98-1F4A-A9F9-10605776E7D2}" type="slidenum">
              <a:rPr lang="en-US" smtClean="0"/>
              <a:t>73</a:t>
            </a:fld>
            <a:endParaRPr lang="en-US"/>
          </a:p>
        </p:txBody>
      </p:sp>
      <p:sp>
        <p:nvSpPr>
          <p:cNvPr id="7" name="Rectangle 6"/>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0000"/>
                </a:solidFill>
              </a:rPr>
              <a:t>Observations of changing climate</a:t>
            </a:r>
          </a:p>
        </p:txBody>
      </p:sp>
      <p:pic>
        <p:nvPicPr>
          <p:cNvPr id="9" name="Picture 9" descr="A screenshot of a cell phone&#10;&#10;Description generated with very high confidence"/>
          <p:cNvPicPr>
            <a:picLocks noGrp="1" noChangeAspect="1"/>
          </p:cNvPicPr>
          <p:nvPr>
            <p:ph idx="14"/>
          </p:nvPr>
        </p:nvPicPr>
        <p:blipFill>
          <a:blip r:embed="rId2"/>
          <a:stretch>
            <a:fillRect/>
          </a:stretch>
        </p:blipFill>
        <p:spPr>
          <a:xfrm>
            <a:off x="222632" y="1353857"/>
            <a:ext cx="8702424" cy="4191000"/>
          </a:xfrm>
          <a:prstGeom prst="rect">
            <a:avLst/>
          </a:prstGeom>
        </p:spPr>
      </p:pic>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altLang="en-US" dirty="0" smtClean="0"/>
              <a:t>Past changes in global temperature</a:t>
            </a:r>
            <a:endParaRPr lang="en-IN" altLang="en-US" dirty="0">
              <a:solidFill>
                <a:schemeClr val="tx1"/>
              </a:solidFill>
            </a:endParaRPr>
          </a:p>
        </p:txBody>
      </p:sp>
      <p:sp>
        <p:nvSpPr>
          <p:cNvPr id="5" name="Slide Number Placeholder 4"/>
          <p:cNvSpPr>
            <a:spLocks noGrp="1"/>
          </p:cNvSpPr>
          <p:nvPr>
            <p:ph type="sldNum" sz="quarter" idx="17"/>
          </p:nvPr>
        </p:nvSpPr>
        <p:spPr/>
        <p:txBody>
          <a:bodyPr/>
          <a:lstStyle/>
          <a:p>
            <a:fld id="{280EF358-0A98-1F4A-A9F9-10605776E7D2}" type="slidenum">
              <a:rPr lang="en-US" smtClean="0"/>
              <a:t>74</a:t>
            </a:fld>
            <a:endParaRPr lang="en-US"/>
          </a:p>
        </p:txBody>
      </p:sp>
      <p:sp>
        <p:nvSpPr>
          <p:cNvPr id="7" name="Rectangle 6"/>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0000"/>
                </a:solidFill>
              </a:rPr>
              <a:t>Observations of changing climate</a:t>
            </a:r>
          </a:p>
        </p:txBody>
      </p:sp>
      <p:sp>
        <p:nvSpPr>
          <p:cNvPr id="9" name="Content Placeholder 8"/>
          <p:cNvSpPr>
            <a:spLocks noGrp="1"/>
          </p:cNvSpPr>
          <p:nvPr>
            <p:ph idx="13"/>
          </p:nvPr>
        </p:nvSpPr>
        <p:spPr/>
        <p:txBody>
          <a:bodyPr/>
          <a:lstStyle/>
          <a:p>
            <a:r>
              <a:rPr lang="en-US" dirty="0" smtClean="0">
                <a:cs typeface="Calibri"/>
              </a:rPr>
              <a:t>IPCC 2007</a:t>
            </a:r>
            <a:endParaRPr lang="en-US" dirty="0"/>
          </a:p>
        </p:txBody>
      </p:sp>
      <p:sp>
        <p:nvSpPr>
          <p:cNvPr id="15" name="Rectangle 14"/>
          <p:cNvSpPr/>
          <p:nvPr/>
        </p:nvSpPr>
        <p:spPr>
          <a:xfrm>
            <a:off x="3010486" y="2067951"/>
            <a:ext cx="3137096" cy="12561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Content Placeholder 16"/>
          <p:cNvPicPr>
            <a:picLocks noGrp="1" noChangeAspect="1"/>
          </p:cNvPicPr>
          <p:nvPr>
            <p:ph idx="14"/>
          </p:nvPr>
        </p:nvPicPr>
        <p:blipFill rotWithShape="1">
          <a:blip r:embed="rId3">
            <a:extLst>
              <a:ext uri="{28A0092B-C50C-407E-A947-70E740481C1C}">
                <a14:useLocalDpi xmlns:a14="http://schemas.microsoft.com/office/drawing/2010/main" val="0"/>
              </a:ext>
            </a:extLst>
          </a:blip>
          <a:srcRect l="3912" r="6628" b="5865"/>
          <a:stretch/>
        </p:blipFill>
        <p:spPr>
          <a:xfrm>
            <a:off x="1167618" y="2074542"/>
            <a:ext cx="7976382" cy="2821015"/>
          </a:xfrm>
        </p:spPr>
      </p:pic>
      <p:sp>
        <p:nvSpPr>
          <p:cNvPr id="18" name="TextBox 17"/>
          <p:cNvSpPr txBox="1"/>
          <p:nvPr/>
        </p:nvSpPr>
        <p:spPr>
          <a:xfrm>
            <a:off x="0" y="2862405"/>
            <a:ext cx="1388585" cy="923330"/>
          </a:xfrm>
          <a:prstGeom prst="rect">
            <a:avLst/>
          </a:prstGeom>
          <a:noFill/>
        </p:spPr>
        <p:txBody>
          <a:bodyPr wrap="none" rtlCol="0">
            <a:spAutoFit/>
          </a:bodyPr>
          <a:lstStyle/>
          <a:p>
            <a:r>
              <a:rPr lang="en-US" dirty="0" smtClean="0">
                <a:solidFill>
                  <a:schemeClr val="tx1">
                    <a:lumMod val="65000"/>
                    <a:lumOff val="35000"/>
                  </a:schemeClr>
                </a:solidFill>
              </a:rPr>
              <a:t>Change in</a:t>
            </a:r>
          </a:p>
          <a:p>
            <a:r>
              <a:rPr lang="en-US" dirty="0" smtClean="0">
                <a:solidFill>
                  <a:schemeClr val="tx1">
                    <a:lumMod val="65000"/>
                    <a:lumOff val="35000"/>
                  </a:schemeClr>
                </a:solidFill>
              </a:rPr>
              <a:t>Temperature</a:t>
            </a:r>
          </a:p>
          <a:p>
            <a:r>
              <a:rPr lang="en-US" dirty="0" smtClean="0">
                <a:solidFill>
                  <a:schemeClr val="tx1">
                    <a:lumMod val="65000"/>
                    <a:lumOff val="35000"/>
                  </a:schemeClr>
                </a:solidFill>
              </a:rPr>
              <a:t>(</a:t>
            </a:r>
            <a:r>
              <a:rPr lang="en-US" baseline="30000" dirty="0" err="1" smtClean="0">
                <a:solidFill>
                  <a:schemeClr val="tx1">
                    <a:lumMod val="65000"/>
                    <a:lumOff val="35000"/>
                  </a:schemeClr>
                </a:solidFill>
              </a:rPr>
              <a:t>o</a:t>
            </a:r>
            <a:r>
              <a:rPr lang="en-US" dirty="0" err="1" smtClean="0">
                <a:solidFill>
                  <a:schemeClr val="tx1">
                    <a:lumMod val="65000"/>
                    <a:lumOff val="35000"/>
                  </a:schemeClr>
                </a:solidFill>
              </a:rPr>
              <a:t>C</a:t>
            </a:r>
            <a:r>
              <a:rPr lang="en-US" dirty="0" smtClean="0">
                <a:solidFill>
                  <a:schemeClr val="tx1">
                    <a:lumMod val="65000"/>
                    <a:lumOff val="35000"/>
                  </a:schemeClr>
                </a:solidFill>
              </a:rPr>
              <a:t>)</a:t>
            </a:r>
            <a:endParaRPr lang="en-US" dirty="0">
              <a:solidFill>
                <a:schemeClr val="tx1">
                  <a:lumMod val="65000"/>
                  <a:lumOff val="35000"/>
                </a:schemeClr>
              </a:solidFill>
            </a:endParaRPr>
          </a:p>
        </p:txBody>
      </p:sp>
      <p:sp>
        <p:nvSpPr>
          <p:cNvPr id="19" name="TextBox 18"/>
          <p:cNvSpPr txBox="1"/>
          <p:nvPr/>
        </p:nvSpPr>
        <p:spPr>
          <a:xfrm>
            <a:off x="4565821" y="4976767"/>
            <a:ext cx="586507" cy="369332"/>
          </a:xfrm>
          <a:prstGeom prst="rect">
            <a:avLst/>
          </a:prstGeom>
          <a:noFill/>
        </p:spPr>
        <p:txBody>
          <a:bodyPr wrap="none" rtlCol="0">
            <a:spAutoFit/>
          </a:bodyPr>
          <a:lstStyle/>
          <a:p>
            <a:r>
              <a:rPr lang="en-US" dirty="0" smtClean="0">
                <a:solidFill>
                  <a:schemeClr val="tx1">
                    <a:lumMod val="65000"/>
                    <a:lumOff val="35000"/>
                  </a:schemeClr>
                </a:solidFill>
              </a:rPr>
              <a:t>Year</a:t>
            </a:r>
            <a:endParaRPr lang="en-US" dirty="0">
              <a:solidFill>
                <a:schemeClr val="tx1">
                  <a:lumMod val="65000"/>
                  <a:lumOff val="35000"/>
                </a:schemeClr>
              </a:solidFill>
            </a:endParaRPr>
          </a:p>
        </p:txBody>
      </p:sp>
    </p:spTree>
    <p:extLst>
      <p:ext uri="{BB962C8B-B14F-4D97-AF65-F5344CB8AC3E}">
        <p14:creationId xmlns:p14="http://schemas.microsoft.com/office/powerpoint/2010/main" val="2065641146"/>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a:t>
            </a:r>
            <a:r>
              <a:rPr lang="en-US" baseline="-25000" dirty="0"/>
              <a:t>2</a:t>
            </a:r>
            <a:r>
              <a:rPr lang="en-US" dirty="0"/>
              <a:t> and</a:t>
            </a:r>
            <a:r>
              <a:rPr lang="en-US" dirty="0">
                <a:solidFill>
                  <a:srgbClr val="7F7F7F"/>
                </a:solidFill>
                <a:cs typeface="Calibri Light"/>
              </a:rPr>
              <a:t> temperature co-vary. Current CO</a:t>
            </a:r>
            <a:r>
              <a:rPr lang="en-US" baseline="-25000" dirty="0">
                <a:solidFill>
                  <a:srgbClr val="7F7F7F"/>
                </a:solidFill>
                <a:cs typeface="Calibri Light"/>
              </a:rPr>
              <a:t>2</a:t>
            </a:r>
            <a:r>
              <a:rPr lang="en-US" dirty="0">
                <a:solidFill>
                  <a:srgbClr val="7F7F7F"/>
                </a:solidFill>
                <a:cs typeface="Calibri Light"/>
              </a:rPr>
              <a:t> levels are highest in almost a million years.</a:t>
            </a:r>
            <a:endParaRPr lang="en-US" dirty="0">
              <a:solidFill>
                <a:schemeClr val="tx1"/>
              </a:solidFill>
            </a:endParaRPr>
          </a:p>
        </p:txBody>
      </p:sp>
      <p:sp>
        <p:nvSpPr>
          <p:cNvPr id="3" name="Content Placeholder 2"/>
          <p:cNvSpPr>
            <a:spLocks noGrp="1"/>
          </p:cNvSpPr>
          <p:nvPr>
            <p:ph idx="13"/>
          </p:nvPr>
        </p:nvSpPr>
        <p:spPr/>
        <p:txBody>
          <a:bodyPr/>
          <a:lstStyle/>
          <a:p>
            <a:r>
              <a:rPr lang="en-US" dirty="0"/>
              <a:t>Source: Figure by Jeremy </a:t>
            </a:r>
            <a:r>
              <a:rPr lang="en-US" dirty="0" err="1"/>
              <a:t>Shakun</a:t>
            </a:r>
            <a:r>
              <a:rPr lang="en-US" dirty="0"/>
              <a:t>, data from </a:t>
            </a:r>
            <a:r>
              <a:rPr lang="en-US" dirty="0" err="1"/>
              <a:t>Lüthi</a:t>
            </a:r>
            <a:r>
              <a:rPr lang="en-US" dirty="0"/>
              <a:t> et al., 2008 and </a:t>
            </a:r>
            <a:r>
              <a:rPr lang="en-US" dirty="0" err="1"/>
              <a:t>Jouzel</a:t>
            </a:r>
            <a:r>
              <a:rPr lang="en-US" dirty="0"/>
              <a:t> et al</a:t>
            </a:r>
            <a:r>
              <a:rPr lang="en-US" dirty="0">
                <a:solidFill>
                  <a:srgbClr val="7F7F7F"/>
                </a:solidFill>
                <a:cs typeface="Calibri"/>
              </a:rPr>
              <a:t>., 2007.</a:t>
            </a:r>
            <a:endParaRPr lang="en-US" dirty="0">
              <a:solidFill>
                <a:schemeClr val="tx1"/>
              </a:solidFill>
            </a:endParaRPr>
          </a:p>
        </p:txBody>
      </p:sp>
      <p:sp>
        <p:nvSpPr>
          <p:cNvPr id="5" name="Slide Number Placeholder 4"/>
          <p:cNvSpPr>
            <a:spLocks noGrp="1"/>
          </p:cNvSpPr>
          <p:nvPr>
            <p:ph type="sldNum" sz="quarter" idx="17"/>
          </p:nvPr>
        </p:nvSpPr>
        <p:spPr/>
        <p:txBody>
          <a:bodyPr/>
          <a:lstStyle/>
          <a:p>
            <a:fld id="{280EF358-0A98-1F4A-A9F9-10605776E7D2}" type="slidenum">
              <a:rPr lang="en-US" smtClean="0"/>
              <a:t>75</a:t>
            </a:fld>
            <a:endParaRPr lang="en-US"/>
          </a:p>
        </p:txBody>
      </p:sp>
      <p:sp>
        <p:nvSpPr>
          <p:cNvPr id="7" name="Rectangle 6"/>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0000"/>
                </a:solidFill>
              </a:rPr>
              <a:t>Observations of changing climate</a:t>
            </a:r>
            <a:endParaRPr lang="en-US" dirty="0">
              <a:solidFill>
                <a:srgbClr val="FF0000"/>
              </a:solidFill>
            </a:endParaRPr>
          </a:p>
        </p:txBody>
      </p:sp>
      <p:pic>
        <p:nvPicPr>
          <p:cNvPr id="9" name="Picture 9" descr="A close up of text on a white background&#10;&#10;Description generated with very high confidence">
            <a:extLst>
              <a:ext uri="{FF2B5EF4-FFF2-40B4-BE49-F238E27FC236}">
                <a16:creationId xmlns:a16="http://schemas.microsoft.com/office/drawing/2014/main" xmlns="" id="{D5ABDB1C-9FBE-446A-A247-6303FF74F17E}"/>
              </a:ext>
            </a:extLst>
          </p:cNvPr>
          <p:cNvPicPr>
            <a:picLocks noGrp="1" noChangeAspect="1"/>
          </p:cNvPicPr>
          <p:nvPr>
            <p:ph idx="14"/>
          </p:nvPr>
        </p:nvPicPr>
        <p:blipFill rotWithShape="1">
          <a:blip r:embed="rId2"/>
          <a:srcRect l="2915" r="6989"/>
          <a:stretch/>
        </p:blipFill>
        <p:spPr>
          <a:xfrm>
            <a:off x="1350498" y="1211716"/>
            <a:ext cx="6161650" cy="4467225"/>
          </a:xfrm>
          <a:prstGeom prst="rect">
            <a:avLst/>
          </a:prstGeom>
        </p:spPr>
      </p:pic>
      <p:sp>
        <p:nvSpPr>
          <p:cNvPr id="4" name="TextBox 3"/>
          <p:cNvSpPr txBox="1"/>
          <p:nvPr/>
        </p:nvSpPr>
        <p:spPr>
          <a:xfrm>
            <a:off x="7512148" y="2443854"/>
            <a:ext cx="1477199" cy="461665"/>
          </a:xfrm>
          <a:prstGeom prst="rect">
            <a:avLst/>
          </a:prstGeom>
          <a:noFill/>
        </p:spPr>
        <p:txBody>
          <a:bodyPr wrap="none" rtlCol="0">
            <a:spAutoFit/>
          </a:bodyPr>
          <a:lstStyle/>
          <a:p>
            <a:r>
              <a:rPr lang="en-US" sz="2400" dirty="0" smtClean="0">
                <a:solidFill>
                  <a:schemeClr val="accent1"/>
                </a:solidFill>
              </a:rPr>
              <a:t>CO</a:t>
            </a:r>
            <a:r>
              <a:rPr lang="en-US" sz="2400" baseline="-25000" dirty="0" smtClean="0">
                <a:solidFill>
                  <a:schemeClr val="accent1"/>
                </a:solidFill>
              </a:rPr>
              <a:t>2</a:t>
            </a:r>
            <a:r>
              <a:rPr lang="en-US" sz="2400" dirty="0" smtClean="0">
                <a:solidFill>
                  <a:schemeClr val="accent1"/>
                </a:solidFill>
              </a:rPr>
              <a:t> (ppm)</a:t>
            </a:r>
            <a:endParaRPr lang="en-US" sz="2400" dirty="0">
              <a:solidFill>
                <a:schemeClr val="accent1"/>
              </a:solidFill>
            </a:endParaRPr>
          </a:p>
        </p:txBody>
      </p:sp>
      <p:sp>
        <p:nvSpPr>
          <p:cNvPr id="8" name="TextBox 7"/>
          <p:cNvSpPr txBox="1"/>
          <p:nvPr/>
        </p:nvSpPr>
        <p:spPr>
          <a:xfrm>
            <a:off x="392404" y="4120248"/>
            <a:ext cx="862737" cy="461665"/>
          </a:xfrm>
          <a:prstGeom prst="rect">
            <a:avLst/>
          </a:prstGeom>
          <a:noFill/>
        </p:spPr>
        <p:txBody>
          <a:bodyPr wrap="none" rtlCol="0">
            <a:spAutoFit/>
          </a:bodyPr>
          <a:lstStyle/>
          <a:p>
            <a:r>
              <a:rPr lang="en-US" sz="2400" dirty="0" smtClean="0">
                <a:solidFill>
                  <a:srgbClr val="FF0000"/>
                </a:solidFill>
              </a:rPr>
              <a:t>T (</a:t>
            </a:r>
            <a:r>
              <a:rPr lang="en-US" sz="2400" baseline="30000" dirty="0" err="1" smtClean="0">
                <a:solidFill>
                  <a:srgbClr val="FF0000"/>
                </a:solidFill>
              </a:rPr>
              <a:t>o</a:t>
            </a:r>
            <a:r>
              <a:rPr lang="en-US" sz="2400" dirty="0" err="1" smtClean="0">
                <a:solidFill>
                  <a:srgbClr val="FF0000"/>
                </a:solidFill>
              </a:rPr>
              <a:t>C</a:t>
            </a:r>
            <a:r>
              <a:rPr lang="en-US" sz="2400" dirty="0" smtClean="0">
                <a:solidFill>
                  <a:srgbClr val="FF0000"/>
                </a:solidFill>
              </a:rPr>
              <a:t>)</a:t>
            </a:r>
            <a:endParaRPr lang="en-US" sz="2400" dirty="0">
              <a:solidFill>
                <a:srgbClr val="FF0000"/>
              </a:solidFill>
            </a:endParaRPr>
          </a:p>
        </p:txBody>
      </p:sp>
    </p:spTree>
    <p:extLst>
      <p:ext uri="{BB962C8B-B14F-4D97-AF65-F5344CB8AC3E}">
        <p14:creationId xmlns:p14="http://schemas.microsoft.com/office/powerpoint/2010/main" val="4075423773"/>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Variations in the past 800,000 years</a:t>
            </a:r>
          </a:p>
        </p:txBody>
      </p:sp>
      <p:pic>
        <p:nvPicPr>
          <p:cNvPr id="8" name="Picture 7"/>
          <p:cNvPicPr>
            <a:picLocks noChangeAspect="1"/>
          </p:cNvPicPr>
          <p:nvPr/>
        </p:nvPicPr>
        <p:blipFill>
          <a:blip r:embed="rId3"/>
          <a:stretch>
            <a:fillRect/>
          </a:stretch>
        </p:blipFill>
        <p:spPr>
          <a:xfrm>
            <a:off x="2045970" y="960412"/>
            <a:ext cx="4869180" cy="5272544"/>
          </a:xfrm>
          <a:prstGeom prst="rect">
            <a:avLst/>
          </a:prstGeom>
        </p:spPr>
      </p:pic>
      <p:sp>
        <p:nvSpPr>
          <p:cNvPr id="3" name="Slide Number Placeholder 2"/>
          <p:cNvSpPr>
            <a:spLocks noGrp="1"/>
          </p:cNvSpPr>
          <p:nvPr>
            <p:ph type="sldNum" sz="quarter" idx="17"/>
          </p:nvPr>
        </p:nvSpPr>
        <p:spPr/>
        <p:txBody>
          <a:bodyPr/>
          <a:lstStyle/>
          <a:p>
            <a:fld id="{280EF358-0A98-1F4A-A9F9-10605776E7D2}" type="slidenum">
              <a:rPr lang="en-US" smtClean="0"/>
              <a:t>76</a:t>
            </a:fld>
            <a:endParaRPr lang="en-US"/>
          </a:p>
        </p:txBody>
      </p:sp>
      <p:sp>
        <p:nvSpPr>
          <p:cNvPr id="6" name="Rectangle 5"/>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0000"/>
                </a:solidFill>
                <a:cs typeface="Calibri" panose="020F0502020204030204"/>
              </a:rPr>
              <a:t>Paleoclimate reconstruction</a:t>
            </a:r>
            <a:endParaRPr lang="en-US"/>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China emits a large amount of CO2 producing goods for the rest of the World</a:t>
            </a:r>
            <a:endParaRPr lang="en-US" dirty="0"/>
          </a:p>
        </p:txBody>
      </p:sp>
      <p:sp>
        <p:nvSpPr>
          <p:cNvPr id="6" name="Content Placeholder 5"/>
          <p:cNvSpPr>
            <a:spLocks noGrp="1"/>
          </p:cNvSpPr>
          <p:nvPr>
            <p:ph idx="13"/>
          </p:nvPr>
        </p:nvSpPr>
        <p:spPr/>
        <p:txBody>
          <a:bodyPr/>
          <a:lstStyle/>
          <a:p>
            <a:r>
              <a:rPr lang="en-US" dirty="0" smtClean="0"/>
              <a:t>Davis, </a:t>
            </a:r>
            <a:r>
              <a:rPr lang="en-US" dirty="0" err="1" smtClean="0"/>
              <a:t>Caldeira</a:t>
            </a:r>
            <a:r>
              <a:rPr lang="en-US" dirty="0" smtClean="0"/>
              <a:t> PNAS 107 (2010)</a:t>
            </a:r>
            <a:endParaRPr lang="en-US" dirty="0"/>
          </a:p>
        </p:txBody>
      </p:sp>
      <p:sp>
        <p:nvSpPr>
          <p:cNvPr id="3" name="Slide Number Placeholder 2"/>
          <p:cNvSpPr>
            <a:spLocks noGrp="1"/>
          </p:cNvSpPr>
          <p:nvPr>
            <p:ph type="sldNum" sz="quarter" idx="17"/>
          </p:nvPr>
        </p:nvSpPr>
        <p:spPr/>
        <p:txBody>
          <a:bodyPr/>
          <a:lstStyle/>
          <a:p>
            <a:fld id="{280EF358-0A98-1F4A-A9F9-10605776E7D2}" type="slidenum">
              <a:rPr lang="en-US" smtClean="0"/>
              <a:t>77</a:t>
            </a:fld>
            <a:endParaRPr lang="en-US"/>
          </a:p>
        </p:txBody>
      </p:sp>
      <p:sp>
        <p:nvSpPr>
          <p:cNvPr id="8" name="Rectangle 7"/>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0000"/>
                </a:solidFill>
              </a:rPr>
              <a:t>Emissions</a:t>
            </a:r>
            <a:endParaRPr lang="en-US" b="1" dirty="0">
              <a:solidFill>
                <a:srgbClr val="FF0000"/>
              </a:solidFill>
            </a:endParaRPr>
          </a:p>
        </p:txBody>
      </p:sp>
      <p:pic>
        <p:nvPicPr>
          <p:cNvPr id="5" name="Content Placeholder 4"/>
          <p:cNvPicPr>
            <a:picLocks noGrp="1" noChangeAspect="1"/>
          </p:cNvPicPr>
          <p:nvPr>
            <p:ph idx="14"/>
          </p:nvPr>
        </p:nvPicPr>
        <p:blipFill>
          <a:blip r:embed="rId3">
            <a:extLst>
              <a:ext uri="{28A0092B-C50C-407E-A947-70E740481C1C}">
                <a14:useLocalDpi xmlns:a14="http://schemas.microsoft.com/office/drawing/2010/main" val="0"/>
              </a:ext>
            </a:extLst>
          </a:blip>
          <a:stretch>
            <a:fillRect/>
          </a:stretch>
        </p:blipFill>
        <p:spPr>
          <a:xfrm>
            <a:off x="1221229" y="1214438"/>
            <a:ext cx="6701542" cy="4468812"/>
          </a:xfrm>
        </p:spPr>
      </p:pic>
    </p:spTree>
    <p:extLst>
      <p:ext uri="{BB962C8B-B14F-4D97-AF65-F5344CB8AC3E}">
        <p14:creationId xmlns:p14="http://schemas.microsoft.com/office/powerpoint/2010/main" val="4004200220"/>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China emits a large amount of CO2 producing goods for the rest of the World</a:t>
            </a:r>
            <a:endParaRPr lang="en-US" dirty="0"/>
          </a:p>
        </p:txBody>
      </p:sp>
      <p:sp>
        <p:nvSpPr>
          <p:cNvPr id="3" name="Slide Number Placeholder 2"/>
          <p:cNvSpPr>
            <a:spLocks noGrp="1"/>
          </p:cNvSpPr>
          <p:nvPr>
            <p:ph type="sldNum" sz="quarter" idx="17"/>
          </p:nvPr>
        </p:nvSpPr>
        <p:spPr/>
        <p:txBody>
          <a:bodyPr/>
          <a:lstStyle/>
          <a:p>
            <a:fld id="{280EF358-0A98-1F4A-A9F9-10605776E7D2}" type="slidenum">
              <a:rPr lang="en-US" smtClean="0"/>
              <a:t>78</a:t>
            </a:fld>
            <a:endParaRPr lang="en-US"/>
          </a:p>
        </p:txBody>
      </p:sp>
      <p:sp>
        <p:nvSpPr>
          <p:cNvPr id="8" name="Rectangle 7"/>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0000"/>
                </a:solidFill>
              </a:rPr>
              <a:t>Emissions</a:t>
            </a:r>
            <a:endParaRPr lang="en-US" b="1" dirty="0">
              <a:solidFill>
                <a:srgbClr val="FF0000"/>
              </a:solidFill>
            </a:endParaRPr>
          </a:p>
        </p:txBody>
      </p:sp>
      <p:pic>
        <p:nvPicPr>
          <p:cNvPr id="7" name="Content Placeholder 6"/>
          <p:cNvPicPr>
            <a:picLocks noGrp="1" noChangeAspect="1"/>
          </p:cNvPicPr>
          <p:nvPr>
            <p:ph idx="14"/>
          </p:nvPr>
        </p:nvPicPr>
        <p:blipFill rotWithShape="1">
          <a:blip r:embed="rId3">
            <a:extLst>
              <a:ext uri="{28A0092B-C50C-407E-A947-70E740481C1C}">
                <a14:useLocalDpi xmlns:a14="http://schemas.microsoft.com/office/drawing/2010/main" val="0"/>
              </a:ext>
            </a:extLst>
          </a:blip>
          <a:srcRect l="13895" t="4305" r="37080" b="7906"/>
          <a:stretch/>
        </p:blipFill>
        <p:spPr>
          <a:xfrm>
            <a:off x="1702190" y="1176154"/>
            <a:ext cx="5507980" cy="5545322"/>
          </a:xfrm>
        </p:spPr>
      </p:pic>
    </p:spTree>
    <p:extLst>
      <p:ext uri="{BB962C8B-B14F-4D97-AF65-F5344CB8AC3E}">
        <p14:creationId xmlns:p14="http://schemas.microsoft.com/office/powerpoint/2010/main" val="1621504332"/>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China emits a large amount of CO2 producing goods for the rest of the World</a:t>
            </a:r>
            <a:endParaRPr lang="en-US" dirty="0"/>
          </a:p>
        </p:txBody>
      </p:sp>
      <p:sp>
        <p:nvSpPr>
          <p:cNvPr id="3" name="Slide Number Placeholder 2"/>
          <p:cNvSpPr>
            <a:spLocks noGrp="1"/>
          </p:cNvSpPr>
          <p:nvPr>
            <p:ph type="sldNum" sz="quarter" idx="17"/>
          </p:nvPr>
        </p:nvSpPr>
        <p:spPr/>
        <p:txBody>
          <a:bodyPr/>
          <a:lstStyle/>
          <a:p>
            <a:fld id="{280EF358-0A98-1F4A-A9F9-10605776E7D2}" type="slidenum">
              <a:rPr lang="en-US" smtClean="0"/>
              <a:t>79</a:t>
            </a:fld>
            <a:endParaRPr lang="en-US"/>
          </a:p>
        </p:txBody>
      </p:sp>
      <p:sp>
        <p:nvSpPr>
          <p:cNvPr id="8" name="Rectangle 7"/>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0000"/>
                </a:solidFill>
              </a:rPr>
              <a:t>Emissions</a:t>
            </a:r>
            <a:endParaRPr lang="en-US" b="1" dirty="0">
              <a:solidFill>
                <a:srgbClr val="FF0000"/>
              </a:solidFill>
            </a:endParaRPr>
          </a:p>
        </p:txBody>
      </p:sp>
      <p:pic>
        <p:nvPicPr>
          <p:cNvPr id="7" name="Content Placeholder 6"/>
          <p:cNvPicPr>
            <a:picLocks noGrp="1" noChangeAspect="1"/>
          </p:cNvPicPr>
          <p:nvPr>
            <p:ph idx="14"/>
          </p:nvPr>
        </p:nvPicPr>
        <p:blipFill rotWithShape="1">
          <a:blip r:embed="rId3">
            <a:extLst>
              <a:ext uri="{28A0092B-C50C-407E-A947-70E740481C1C}">
                <a14:useLocalDpi xmlns:a14="http://schemas.microsoft.com/office/drawing/2010/main" val="0"/>
              </a:ext>
            </a:extLst>
          </a:blip>
          <a:srcRect l="21508" t="54300" r="47268" b="26590"/>
          <a:stretch/>
        </p:blipFill>
        <p:spPr>
          <a:xfrm>
            <a:off x="337625" y="1937582"/>
            <a:ext cx="8466854" cy="2913456"/>
          </a:xfrm>
        </p:spPr>
      </p:pic>
    </p:spTree>
    <p:extLst>
      <p:ext uri="{BB962C8B-B14F-4D97-AF65-F5344CB8AC3E}">
        <p14:creationId xmlns:p14="http://schemas.microsoft.com/office/powerpoint/2010/main" val="54053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Glacier retreat in “South Cascade Glacier”, Washington</a:t>
            </a:r>
          </a:p>
        </p:txBody>
      </p:sp>
      <p:sp>
        <p:nvSpPr>
          <p:cNvPr id="6" name="Content Placeholder 5"/>
          <p:cNvSpPr>
            <a:spLocks noGrp="1"/>
          </p:cNvSpPr>
          <p:nvPr>
            <p:ph idx="13"/>
          </p:nvPr>
        </p:nvSpPr>
        <p:spPr/>
        <p:txBody>
          <a:bodyPr/>
          <a:lstStyle/>
          <a:p>
            <a:r>
              <a:rPr lang="en-US" dirty="0"/>
              <a:t>https://</a:t>
            </a:r>
            <a:r>
              <a:rPr lang="en-US" dirty="0" err="1"/>
              <a:t>nsidc.org</a:t>
            </a:r>
            <a:r>
              <a:rPr lang="en-US" dirty="0"/>
              <a:t>/cryosphere/</a:t>
            </a:r>
            <a:r>
              <a:rPr lang="en-US" dirty="0" err="1"/>
              <a:t>sotc</a:t>
            </a:r>
            <a:r>
              <a:rPr lang="en-US" dirty="0"/>
              <a:t>/</a:t>
            </a:r>
            <a:r>
              <a:rPr lang="en-US" dirty="0" err="1"/>
              <a:t>glacier_balance.html</a:t>
            </a:r>
            <a:endParaRPr lang="en-US" dirty="0"/>
          </a:p>
        </p:txBody>
      </p:sp>
      <p:pic>
        <p:nvPicPr>
          <p:cNvPr id="8" name="Content Placeholder 7"/>
          <p:cNvPicPr>
            <a:picLocks noGrp="1" noChangeAspect="1"/>
          </p:cNvPicPr>
          <p:nvPr>
            <p:ph idx="14"/>
          </p:nvPr>
        </p:nvPicPr>
        <p:blipFill>
          <a:blip r:embed="rId3">
            <a:extLst>
              <a:ext uri="{28A0092B-C50C-407E-A947-70E740481C1C}">
                <a14:useLocalDpi xmlns:a14="http://schemas.microsoft.com/office/drawing/2010/main" val="0"/>
              </a:ext>
            </a:extLst>
          </a:blip>
          <a:stretch>
            <a:fillRect/>
          </a:stretch>
        </p:blipFill>
        <p:spPr>
          <a:xfrm>
            <a:off x="80897" y="2299493"/>
            <a:ext cx="8968099" cy="2962091"/>
          </a:xfrm>
        </p:spPr>
      </p:pic>
      <p:sp>
        <p:nvSpPr>
          <p:cNvPr id="9" name="TextBox 8"/>
          <p:cNvSpPr txBox="1"/>
          <p:nvPr/>
        </p:nvSpPr>
        <p:spPr>
          <a:xfrm>
            <a:off x="1913561" y="1724433"/>
            <a:ext cx="806631" cy="461665"/>
          </a:xfrm>
          <a:prstGeom prst="rect">
            <a:avLst/>
          </a:prstGeom>
          <a:noFill/>
        </p:spPr>
        <p:txBody>
          <a:bodyPr wrap="none" rtlCol="0">
            <a:spAutoFit/>
          </a:bodyPr>
          <a:lstStyle/>
          <a:p>
            <a:r>
              <a:rPr lang="en-US" sz="2400" b="1" dirty="0"/>
              <a:t>1928</a:t>
            </a:r>
          </a:p>
        </p:txBody>
      </p:sp>
      <p:sp>
        <p:nvSpPr>
          <p:cNvPr id="10" name="TextBox 9"/>
          <p:cNvSpPr txBox="1"/>
          <p:nvPr/>
        </p:nvSpPr>
        <p:spPr>
          <a:xfrm>
            <a:off x="6665917" y="1724433"/>
            <a:ext cx="806631" cy="461665"/>
          </a:xfrm>
          <a:prstGeom prst="rect">
            <a:avLst/>
          </a:prstGeom>
          <a:noFill/>
        </p:spPr>
        <p:txBody>
          <a:bodyPr wrap="none" rtlCol="0">
            <a:spAutoFit/>
          </a:bodyPr>
          <a:lstStyle/>
          <a:p>
            <a:r>
              <a:rPr lang="en-US" sz="2400" b="1" dirty="0"/>
              <a:t>2000</a:t>
            </a:r>
          </a:p>
        </p:txBody>
      </p:sp>
      <p:sp>
        <p:nvSpPr>
          <p:cNvPr id="3" name="Slide Number Placeholder 2"/>
          <p:cNvSpPr>
            <a:spLocks noGrp="1"/>
          </p:cNvSpPr>
          <p:nvPr>
            <p:ph type="sldNum" sz="quarter" idx="17"/>
          </p:nvPr>
        </p:nvSpPr>
        <p:spPr/>
        <p:txBody>
          <a:bodyPr/>
          <a:lstStyle/>
          <a:p>
            <a:fld id="{280EF358-0A98-1F4A-A9F9-10605776E7D2}" type="slidenum">
              <a:rPr lang="en-US" smtClean="0"/>
              <a:t>8</a:t>
            </a:fld>
            <a:endParaRPr lang="en-US"/>
          </a:p>
        </p:txBody>
      </p:sp>
      <p:sp>
        <p:nvSpPr>
          <p:cNvPr id="11" name="Rectangle 10"/>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0000"/>
                </a:solidFill>
              </a:rPr>
              <a:t>Observation of climate change</a:t>
            </a: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Intuitive explanation for why temperature extremes rise</a:t>
            </a:r>
          </a:p>
        </p:txBody>
      </p:sp>
      <p:sp>
        <p:nvSpPr>
          <p:cNvPr id="5" name="Slide Number Placeholder 4"/>
          <p:cNvSpPr>
            <a:spLocks noGrp="1"/>
          </p:cNvSpPr>
          <p:nvPr>
            <p:ph type="sldNum" sz="quarter" idx="17"/>
          </p:nvPr>
        </p:nvSpPr>
        <p:spPr/>
        <p:txBody>
          <a:bodyPr/>
          <a:lstStyle/>
          <a:p>
            <a:fld id="{280EF358-0A98-1F4A-A9F9-10605776E7D2}" type="slidenum">
              <a:rPr lang="en-US" smtClean="0"/>
              <a:t>80</a:t>
            </a:fld>
            <a:endParaRPr lang="en-US"/>
          </a:p>
        </p:txBody>
      </p:sp>
      <p:sp>
        <p:nvSpPr>
          <p:cNvPr id="7" name="Rectangle 6"/>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0000"/>
                </a:solidFill>
              </a:rPr>
              <a:t>Climate impacts</a:t>
            </a:r>
          </a:p>
        </p:txBody>
      </p:sp>
      <p:pic>
        <p:nvPicPr>
          <p:cNvPr id="8" name="Picture 7">
            <a:extLst>
              <a:ext uri="{FF2B5EF4-FFF2-40B4-BE49-F238E27FC236}">
                <a16:creationId xmlns:a16="http://schemas.microsoft.com/office/drawing/2014/main" xmlns="" id="{18FFBB11-B7E7-463C-9CF0-F70C3D8553C8}"/>
              </a:ext>
            </a:extLst>
          </p:cNvPr>
          <p:cNvPicPr>
            <a:picLocks noChangeAspect="1"/>
          </p:cNvPicPr>
          <p:nvPr/>
        </p:nvPicPr>
        <p:blipFill>
          <a:blip r:embed="rId2"/>
          <a:stretch>
            <a:fillRect/>
          </a:stretch>
        </p:blipFill>
        <p:spPr>
          <a:xfrm>
            <a:off x="1360084" y="1182480"/>
            <a:ext cx="6423831" cy="5076671"/>
          </a:xfrm>
          <a:prstGeom prst="rect">
            <a:avLst/>
          </a:prstGeom>
        </p:spPr>
      </p:pic>
    </p:spTree>
    <p:extLst>
      <p:ext uri="{BB962C8B-B14F-4D97-AF65-F5344CB8AC3E}">
        <p14:creationId xmlns:p14="http://schemas.microsoft.com/office/powerpoint/2010/main" val="37604278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Arctic summer sea ice extent</a:t>
            </a:r>
          </a:p>
        </p:txBody>
      </p:sp>
      <p:sp>
        <p:nvSpPr>
          <p:cNvPr id="6" name="Content Placeholder 5"/>
          <p:cNvSpPr>
            <a:spLocks noGrp="1"/>
          </p:cNvSpPr>
          <p:nvPr>
            <p:ph idx="13"/>
          </p:nvPr>
        </p:nvSpPr>
        <p:spPr/>
        <p:txBody>
          <a:bodyPr/>
          <a:lstStyle/>
          <a:p>
            <a:r>
              <a:rPr lang="en-US" dirty="0"/>
              <a:t>https://climate.nasa.gov/news/2633/end-of-summer-arctic-sea-ice-extent-is-eighth-lowest-on-record/</a:t>
            </a:r>
            <a:endParaRPr lang="en-US">
              <a:solidFill>
                <a:schemeClr val="tx1"/>
              </a:solidFill>
            </a:endParaRPr>
          </a:p>
        </p:txBody>
      </p:sp>
      <p:sp>
        <p:nvSpPr>
          <p:cNvPr id="3" name="Slide Number Placeholder 2"/>
          <p:cNvSpPr>
            <a:spLocks noGrp="1"/>
          </p:cNvSpPr>
          <p:nvPr>
            <p:ph type="sldNum" sz="quarter" idx="17"/>
          </p:nvPr>
        </p:nvSpPr>
        <p:spPr/>
        <p:txBody>
          <a:bodyPr/>
          <a:lstStyle/>
          <a:p>
            <a:fld id="{280EF358-0A98-1F4A-A9F9-10605776E7D2}" type="slidenum">
              <a:rPr lang="en-US" smtClean="0"/>
              <a:t>9</a:t>
            </a:fld>
            <a:endParaRPr lang="en-US"/>
          </a:p>
        </p:txBody>
      </p:sp>
      <p:sp>
        <p:nvSpPr>
          <p:cNvPr id="7" name="Rectangle 6"/>
          <p:cNvSpPr/>
          <p:nvPr/>
        </p:nvSpPr>
        <p:spPr>
          <a:xfrm>
            <a:off x="-172995" y="0"/>
            <a:ext cx="9477633" cy="3265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0000"/>
                </a:solidFill>
              </a:rPr>
              <a:t>Observation of climate change</a:t>
            </a:r>
          </a:p>
        </p:txBody>
      </p:sp>
      <p:pic>
        <p:nvPicPr>
          <p:cNvPr id="8" name="Picture 8" descr="A picture containing table&#10;&#10;Description generated with very high confidence">
            <a:extLst>
              <a:ext uri="{FF2B5EF4-FFF2-40B4-BE49-F238E27FC236}">
                <a16:creationId xmlns:a16="http://schemas.microsoft.com/office/drawing/2014/main" xmlns="" id="{289FE3BE-9379-43E4-9B80-DBD93DEBEE15}"/>
              </a:ext>
            </a:extLst>
          </p:cNvPr>
          <p:cNvPicPr>
            <a:picLocks noGrp="1" noChangeAspect="1"/>
          </p:cNvPicPr>
          <p:nvPr>
            <p:ph idx="14"/>
          </p:nvPr>
        </p:nvPicPr>
        <p:blipFill>
          <a:blip r:embed="rId3"/>
          <a:stretch>
            <a:fillRect/>
          </a:stretch>
        </p:blipFill>
        <p:spPr>
          <a:xfrm>
            <a:off x="592078" y="1211687"/>
            <a:ext cx="7953375" cy="4476750"/>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3641</TotalTime>
  <Words>3989</Words>
  <Application>Microsoft Macintosh PowerPoint</Application>
  <PresentationFormat>On-screen Show (4:3)</PresentationFormat>
  <Paragraphs>556</Paragraphs>
  <Slides>80</Slides>
  <Notes>44</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80</vt:i4>
      </vt:variant>
    </vt:vector>
  </HeadingPairs>
  <TitlesOfParts>
    <vt:vector size="87" baseType="lpstr">
      <vt:lpstr>Arial</vt:lpstr>
      <vt:lpstr>Calibri</vt:lpstr>
      <vt:lpstr>Calibri Light</vt:lpstr>
      <vt:lpstr>Courier New</vt:lpstr>
      <vt:lpstr>Wingdings</vt:lpstr>
      <vt:lpstr>Office Theme</vt:lpstr>
      <vt:lpstr>Equation.KSEE3</vt:lpstr>
      <vt:lpstr>PowerPoint Presentation</vt:lpstr>
      <vt:lpstr>The topics of discussion</vt:lpstr>
      <vt:lpstr>PowerPoint Presentation</vt:lpstr>
      <vt:lpstr>Climate is different from weather</vt:lpstr>
      <vt:lpstr>Climate is different from weather</vt:lpstr>
      <vt:lpstr>PowerPoint Presentation</vt:lpstr>
      <vt:lpstr>Glacier retreat on “White Thunder Ridge”, Alaska </vt:lpstr>
      <vt:lpstr>Glacier retreat in “South Cascade Glacier”, Washington</vt:lpstr>
      <vt:lpstr>Arctic summer sea ice extent</vt:lpstr>
      <vt:lpstr>Antarctic ice is reducing</vt:lpstr>
      <vt:lpstr>Greenland ice is reducing even faster</vt:lpstr>
      <vt:lpstr>Sea level rise from Satellite observations</vt:lpstr>
      <vt:lpstr>Extreme events are increasing worldwide.</vt:lpstr>
      <vt:lpstr>Global temperatures from 1880 to 2016</vt:lpstr>
      <vt:lpstr>PowerPoint Presentation</vt:lpstr>
      <vt:lpstr>Increase in greenhouse gases in the past 2000 years</vt:lpstr>
      <vt:lpstr>Greenhouse gases cause heating (quantum mechanics)</vt:lpstr>
      <vt:lpstr>PowerPoint Presentation</vt:lpstr>
      <vt:lpstr>Climate change: natural variation or human intervention?</vt:lpstr>
      <vt:lpstr>How does attribution work?</vt:lpstr>
      <vt:lpstr>Recent rise in temperature cannot be explained without accounting for observed greenhouse change</vt:lpstr>
      <vt:lpstr>PowerPoint Presentation</vt:lpstr>
      <vt:lpstr>The speed of increase in CO2 is the real problem</vt:lpstr>
      <vt:lpstr>PowerPoint Presentation</vt:lpstr>
      <vt:lpstr>The health concerns of heat waves in Palestine</vt:lpstr>
      <vt:lpstr>Increasing droughts in dry parts of the World</vt:lpstr>
      <vt:lpstr>Conflicts over water</vt:lpstr>
      <vt:lpstr>PowerPoint Presentation</vt:lpstr>
      <vt:lpstr>CO2 levels are already dangerously high</vt:lpstr>
      <vt:lpstr>PowerPoint Presentation</vt:lpstr>
      <vt:lpstr>Yearly CO2 emissions by selected countries.</vt:lpstr>
      <vt:lpstr>Which countries have the largest CO2 emissions per person?</vt:lpstr>
      <vt:lpstr>Cumulative CO2 emissions by selected countries since 1750.</vt:lpstr>
      <vt:lpstr>China emits a large amount of CO2 producing goods for the rest of the World</vt:lpstr>
      <vt:lpstr>China emits a large amount of CO2, producing goods for the rest of the World</vt:lpstr>
      <vt:lpstr>PowerPoint Presentation</vt:lpstr>
      <vt:lpstr>GDP and CO2 emissions </vt:lpstr>
      <vt:lpstr>What is economic development?</vt:lpstr>
      <vt:lpstr>What is economic development?</vt:lpstr>
      <vt:lpstr>What are the alternatives?</vt:lpstr>
      <vt:lpstr>PowerPoint Presentation</vt:lpstr>
      <vt:lpstr>Scientist and public opinions differ</vt:lpstr>
      <vt:lpstr>The psychology of climate change (lack of) action</vt:lpstr>
      <vt:lpstr>The psychology of climate change (lack of) action</vt:lpstr>
      <vt:lpstr>So how do we change that?</vt:lpstr>
      <vt:lpstr>PowerPoint Presentation</vt:lpstr>
      <vt:lpstr>PowerPoint Presentation</vt:lpstr>
      <vt:lpstr>Global temperatures from 1850 to 2016</vt:lpstr>
      <vt:lpstr>Heat wave intensity is increasing</vt:lpstr>
      <vt:lpstr>Climate change is rapidly increasing the number of  extreme events</vt:lpstr>
      <vt:lpstr>PowerPoint Presentation</vt:lpstr>
      <vt:lpstr>Climate proxies</vt:lpstr>
      <vt:lpstr>14C is formed in the atmosphere and accumulates in organic tissues</vt:lpstr>
      <vt:lpstr>14C decays in dead tissue</vt:lpstr>
      <vt:lpstr>Tree rings: the number</vt:lpstr>
      <vt:lpstr>Tree rings: their width</vt:lpstr>
      <vt:lpstr>Annual rainfall for 1000s of years in Sierra Nevada, Spain</vt:lpstr>
      <vt:lpstr>Events like forest fires can also be written in trees</vt:lpstr>
      <vt:lpstr>Ice cores as a climate proxy</vt:lpstr>
      <vt:lpstr>What do ice cores look like?</vt:lpstr>
      <vt:lpstr>Age of ice can be computed by counting seasonal layers</vt:lpstr>
      <vt:lpstr>Age of ice can be computed by counting seasonal layers</vt:lpstr>
      <vt:lpstr>Ice also preserves temperatures</vt:lpstr>
      <vt:lpstr>Temperature controls the isotopic ratio</vt:lpstr>
      <vt:lpstr>Climate record written into deep ocean</vt:lpstr>
      <vt:lpstr>Forams</vt:lpstr>
      <vt:lpstr>Sea Surface Temperature at peak of last ice age:  20,000 years ago</vt:lpstr>
      <vt:lpstr>Variations in the past 800,000 years</vt:lpstr>
      <vt:lpstr>Arctic summer sea ice extent</vt:lpstr>
      <vt:lpstr>Extreme events are increasing in the US.</vt:lpstr>
      <vt:lpstr>Extreme events are increasing in China.</vt:lpstr>
      <vt:lpstr>Reconstructed records for the past 500 million years.</vt:lpstr>
      <vt:lpstr>Global temperatures from 1880 to 2016 relative to average for 1901 – 2000.</vt:lpstr>
      <vt:lpstr>Past changes in global temperature</vt:lpstr>
      <vt:lpstr>CO2 and temperature co-vary. Current CO2 levels are highest in almost a million years.</vt:lpstr>
      <vt:lpstr>Variations in the past 800,000 years</vt:lpstr>
      <vt:lpstr>China emits a large amount of CO2 producing goods for the rest of the World</vt:lpstr>
      <vt:lpstr>China emits a large amount of CO2 producing goods for the rest of the World</vt:lpstr>
      <vt:lpstr>China emits a large amount of CO2 producing goods for the rest of the World</vt:lpstr>
      <vt:lpstr>Intuitive explanation for why temperature extremes rise</vt:lpstr>
    </vt:vector>
  </TitlesOfParts>
  <LinksUpToDate>false</LinksUpToDate>
  <SharedDoc>false</SharedDoc>
  <HyperlinksChanged>false</HyperlinksChanged>
  <AppVersion>15.0041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562</cp:revision>
  <dcterms:created xsi:type="dcterms:W3CDTF">2017-09-11T06:09:00Z</dcterms:created>
  <dcterms:modified xsi:type="dcterms:W3CDTF">2018-03-12T16:47:52Z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1033-10.2.0.5965</vt:lpwstr>
  </property>
</Properties>
</file>